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Roboto Slab"/>
      <p:regular r:id="rId48"/>
      <p:bold r:id="rId49"/>
    </p:embeddedFont>
    <p:embeddedFont>
      <p:font typeface="Chiv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sldGuideLst>
    </p:ext>
    <p:ext uri="http://customooxmlschemas.google.com/">
      <go:slidesCustomData xmlns:go="http://customooxmlschemas.google.com/" r:id="rId54" roundtripDataSignature="AMtx7mgISjm/Pg1ec9nAXcVSqM5HVwjNQ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eo Szet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6E6AA8-F7BF-4635-8498-298030A4858B}">
  <a:tblStyle styleId="{586E6AA8-F7BF-4635-8498-298030A4858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Slab-regular.fntdata"/><Relationship Id="rId47" Type="http://schemas.openxmlformats.org/officeDocument/2006/relationships/slide" Target="slides/slide40.xml"/><Relationship Id="rId49" Type="http://schemas.openxmlformats.org/officeDocument/2006/relationships/font" Target="fonts/RobotoSlab-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hivo-bold.fntdata"/><Relationship Id="rId50" Type="http://schemas.openxmlformats.org/officeDocument/2006/relationships/font" Target="fonts/Chivo-regular.fntdata"/><Relationship Id="rId53" Type="http://schemas.openxmlformats.org/officeDocument/2006/relationships/font" Target="fonts/Chivo-boldItalic.fntdata"/><Relationship Id="rId52" Type="http://schemas.openxmlformats.org/officeDocument/2006/relationships/font" Target="fonts/Chivo-italic.fntdata"/><Relationship Id="rId11" Type="http://schemas.openxmlformats.org/officeDocument/2006/relationships/slide" Target="slides/slide4.xml"/><Relationship Id="rId10" Type="http://schemas.openxmlformats.org/officeDocument/2006/relationships/slide" Target="slides/slide3.xml"/><Relationship Id="rId54" Type="http://customschemas.google.com/relationships/presentationmetadata" Target="meta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1-05T00:40:28.823">
    <p:pos x="288" y="0"/>
    <p:text>@jacqueline.lam902@gmail.com @bryanjwong2000@gmail.com This is actually a bad programming practice since you would use a switch case here. Consider removing or modifying?</p:text>
    <p:extLst>
      <p:ext uri="{C676402C-5697-4E1C-873F-D02D1690AC5C}">
        <p15:threadingInfo timeZoneBias="0"/>
      </p:ext>
      <p:ext uri="http://customooxmlschemas.google.com/">
        <go:slidesCustomData xmlns:go="http://customooxmlschemas.google.com/" commentPostId="AAAAIf6uu6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Changelist</a:t>
            </a:r>
            <a:endParaRPr/>
          </a:p>
          <a:p>
            <a:pPr indent="0" lvl="0" marL="0" rtl="0" algn="l">
              <a:lnSpc>
                <a:spcPct val="100000"/>
              </a:lnSpc>
              <a:spcBef>
                <a:spcPts val="0"/>
              </a:spcBef>
              <a:spcAft>
                <a:spcPts val="0"/>
              </a:spcAft>
              <a:buSzPts val="1400"/>
              <a:buNone/>
            </a:pPr>
            <a:r>
              <a:rPr lang="en"/>
              <a:t>1.1</a:t>
            </a:r>
            <a:endParaRPr/>
          </a:p>
          <a:p>
            <a:pPr indent="-317500" lvl="0" marL="457200" rtl="0" algn="l">
              <a:lnSpc>
                <a:spcPct val="100000"/>
              </a:lnSpc>
              <a:spcBef>
                <a:spcPts val="0"/>
              </a:spcBef>
              <a:spcAft>
                <a:spcPts val="0"/>
              </a:spcAft>
              <a:buSzPts val="1400"/>
              <a:buChar char="-"/>
            </a:pPr>
            <a:r>
              <a:rPr lang="en"/>
              <a:t>Minor changes to remove references to Lecture 5.</a:t>
            </a:r>
            <a:endParaRPr/>
          </a:p>
          <a:p>
            <a:pPr indent="0" lvl="0" marL="0" rtl="0" algn="l">
              <a:lnSpc>
                <a:spcPct val="100000"/>
              </a:lnSpc>
              <a:spcBef>
                <a:spcPts val="0"/>
              </a:spcBef>
              <a:spcAft>
                <a:spcPts val="0"/>
              </a:spcAft>
              <a:buSzPts val="1400"/>
              <a:buNone/>
            </a:pPr>
            <a:r>
              <a:rPr lang="en"/>
              <a:t>1.0</a:t>
            </a:r>
            <a:endParaRPr/>
          </a:p>
          <a:p>
            <a:pPr indent="-317500" lvl="0" marL="457200" rtl="0" algn="l">
              <a:lnSpc>
                <a:spcPct val="100000"/>
              </a:lnSpc>
              <a:spcBef>
                <a:spcPts val="0"/>
              </a:spcBef>
              <a:spcAft>
                <a:spcPts val="0"/>
              </a:spcAft>
              <a:buSzPts val="1400"/>
              <a:buChar char="-"/>
            </a:pPr>
            <a:r>
              <a:rPr lang="en"/>
              <a:t>Initial Release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Note: The reason input voltages are compared from 0 to 5V is because 5V is the operating voltage of the Arduino and 0V is GND.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Jackie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arenR"/>
            </a:pPr>
            <a:r>
              <a:rPr lang="en"/>
              <a:t>255 is the max value: The voltage is kept HIGH the entire time with a 100% duty cycle</a:t>
            </a:r>
            <a:endParaRPr/>
          </a:p>
          <a:p>
            <a:pPr indent="-317500" lvl="0" marL="457200" rtl="0" algn="l">
              <a:lnSpc>
                <a:spcPct val="100000"/>
              </a:lnSpc>
              <a:spcBef>
                <a:spcPts val="0"/>
              </a:spcBef>
              <a:spcAft>
                <a:spcPts val="0"/>
              </a:spcAft>
              <a:buSzPts val="1400"/>
              <a:buAutoNum type="arabicParenR"/>
            </a:pPr>
            <a:r>
              <a:rPr lang="en"/>
              <a:t>0 is the min value: The voltage is kept LOW the entire time with a 0% duty cycle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56530e07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f56530e07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arenR"/>
            </a:pPr>
            <a:r>
              <a:rPr lang="en"/>
              <a:t>255 is the max value: The voltage is kept HIGH the entire time with a 100% duty cycle</a:t>
            </a:r>
            <a:endParaRPr/>
          </a:p>
          <a:p>
            <a:pPr indent="-317500" lvl="0" marL="457200" rtl="0" algn="l">
              <a:lnSpc>
                <a:spcPct val="100000"/>
              </a:lnSpc>
              <a:spcBef>
                <a:spcPts val="0"/>
              </a:spcBef>
              <a:spcAft>
                <a:spcPts val="0"/>
              </a:spcAft>
              <a:buSzPts val="1400"/>
              <a:buAutoNum type="arabicParenR"/>
            </a:pPr>
            <a:r>
              <a:rPr lang="en"/>
              <a:t>0 is the min value: The voltage is kept LOW the entire time with a 0% duty cycle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Bryan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56530e078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f56530e07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Bryan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Bryan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Need a delay in between!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Play is a function you can add to your program and call that function in your loop!</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OPTIONAL SLIDE: This can be covered in spec notes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Bryan</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eb6cdd29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eeb6cdd29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eb6cdd29d_0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eeb6cdd29d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Note: The reason input voltages are compared from 0 to 5V is because 5V is the operating voltage of the Arduino and 0V is GND.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grpSp>
        <p:nvGrpSpPr>
          <p:cNvPr id="10" name="Google Shape;10;p41"/>
          <p:cNvGrpSpPr/>
          <p:nvPr/>
        </p:nvGrpSpPr>
        <p:grpSpPr>
          <a:xfrm>
            <a:off x="-121" y="-199"/>
            <a:ext cx="9143821" cy="5142888"/>
            <a:chOff x="2973586" y="5250656"/>
            <a:chExt cx="2856819" cy="1606800"/>
          </a:xfrm>
        </p:grpSpPr>
        <p:sp>
          <p:nvSpPr>
            <p:cNvPr id="11" name="Google Shape;11;p41"/>
            <p:cNvSpPr/>
            <p:nvPr/>
          </p:nvSpPr>
          <p:spPr>
            <a:xfrm>
              <a:off x="2973586" y="6221960"/>
              <a:ext cx="2856819" cy="635496"/>
            </a:xfrm>
            <a:custGeom>
              <a:rect b="b" l="l" r="r" t="t"/>
              <a:pathLst>
                <a:path extrusionOk="0" h="635496" w="2856819">
                  <a:moveTo>
                    <a:pt x="0" y="636040"/>
                  </a:moveTo>
                  <a:lnTo>
                    <a:pt x="2856819" y="636040"/>
                  </a:lnTo>
                  <a:lnTo>
                    <a:pt x="2856819" y="0"/>
                  </a:lnTo>
                  <a:lnTo>
                    <a:pt x="0" y="503857"/>
                  </a:lnTo>
                  <a:lnTo>
                    <a:pt x="0" y="6360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 name="Google Shape;12;p41"/>
            <p:cNvSpPr/>
            <p:nvPr/>
          </p:nvSpPr>
          <p:spPr>
            <a:xfrm>
              <a:off x="2973586" y="6067738"/>
              <a:ext cx="642784" cy="385464"/>
            </a:xfrm>
            <a:custGeom>
              <a:rect b="b" l="l" r="r" t="t"/>
              <a:pathLst>
                <a:path extrusionOk="0" h="385464" w="642784">
                  <a:moveTo>
                    <a:pt x="0" y="113368"/>
                  </a:moveTo>
                  <a:lnTo>
                    <a:pt x="0" y="385724"/>
                  </a:lnTo>
                  <a:lnTo>
                    <a:pt x="642784" y="272355"/>
                  </a:lnTo>
                  <a:lnTo>
                    <a:pt x="642784" y="0"/>
                  </a:lnTo>
                  <a:lnTo>
                    <a:pt x="0" y="113368"/>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 name="Google Shape;13;p41"/>
            <p:cNvSpPr/>
            <p:nvPr/>
          </p:nvSpPr>
          <p:spPr>
            <a:xfrm>
              <a:off x="3378302" y="5250656"/>
              <a:ext cx="1781048" cy="314027"/>
            </a:xfrm>
            <a:custGeom>
              <a:rect b="b" l="l" r="r" t="t"/>
              <a:pathLst>
                <a:path extrusionOk="0" h="314027" w="1781048">
                  <a:moveTo>
                    <a:pt x="238155" y="0"/>
                  </a:moveTo>
                  <a:lnTo>
                    <a:pt x="0" y="42004"/>
                  </a:lnTo>
                  <a:lnTo>
                    <a:pt x="0" y="314359"/>
                  </a:lnTo>
                  <a:lnTo>
                    <a:pt x="1782389" y="0"/>
                  </a:lnTo>
                  <a:lnTo>
                    <a:pt x="238155"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41"/>
            <p:cNvSpPr/>
            <p:nvPr/>
          </p:nvSpPr>
          <p:spPr>
            <a:xfrm>
              <a:off x="4790344" y="5404894"/>
              <a:ext cx="1040060" cy="455414"/>
            </a:xfrm>
            <a:custGeom>
              <a:rect b="b" l="l" r="r" t="t"/>
              <a:pathLst>
                <a:path extrusionOk="0" h="455414" w="1040060">
                  <a:moveTo>
                    <a:pt x="1040061" y="0"/>
                  </a:moveTo>
                  <a:lnTo>
                    <a:pt x="0" y="184194"/>
                  </a:lnTo>
                  <a:lnTo>
                    <a:pt x="0" y="456550"/>
                  </a:lnTo>
                  <a:lnTo>
                    <a:pt x="1040061" y="272355"/>
                  </a:lnTo>
                  <a:lnTo>
                    <a:pt x="1040061" y="0"/>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41"/>
            <p:cNvSpPr/>
            <p:nvPr/>
          </p:nvSpPr>
          <p:spPr>
            <a:xfrm>
              <a:off x="2973586" y="6263466"/>
              <a:ext cx="1077258" cy="461367"/>
            </a:xfrm>
            <a:custGeom>
              <a:rect b="b" l="l" r="r" t="t"/>
              <a:pathLst>
                <a:path extrusionOk="0" h="461367" w="1077258">
                  <a:moveTo>
                    <a:pt x="0" y="189996"/>
                  </a:moveTo>
                  <a:lnTo>
                    <a:pt x="0" y="462351"/>
                  </a:lnTo>
                  <a:lnTo>
                    <a:pt x="1077259" y="272355"/>
                  </a:lnTo>
                  <a:lnTo>
                    <a:pt x="1077259" y="0"/>
                  </a:lnTo>
                  <a:lnTo>
                    <a:pt x="0" y="189996"/>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41"/>
            <p:cNvSpPr/>
            <p:nvPr/>
          </p:nvSpPr>
          <p:spPr>
            <a:xfrm>
              <a:off x="5531332" y="5949605"/>
              <a:ext cx="299073" cy="324445"/>
            </a:xfrm>
            <a:custGeom>
              <a:rect b="b" l="l" r="r" t="t"/>
              <a:pathLst>
                <a:path extrusionOk="0" h="324445" w="299073">
                  <a:moveTo>
                    <a:pt x="299073" y="0"/>
                  </a:moveTo>
                  <a:lnTo>
                    <a:pt x="0" y="52748"/>
                  </a:lnTo>
                  <a:lnTo>
                    <a:pt x="0" y="325103"/>
                  </a:lnTo>
                  <a:lnTo>
                    <a:pt x="299073" y="272355"/>
                  </a:lnTo>
                  <a:lnTo>
                    <a:pt x="299073"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41"/>
            <p:cNvSpPr/>
            <p:nvPr/>
          </p:nvSpPr>
          <p:spPr>
            <a:xfrm>
              <a:off x="3613394" y="5425142"/>
              <a:ext cx="557972" cy="370582"/>
            </a:xfrm>
            <a:custGeom>
              <a:rect b="b" l="l" r="r" t="t"/>
              <a:pathLst>
                <a:path extrusionOk="0" h="370582" w="557972">
                  <a:moveTo>
                    <a:pt x="0" y="98410"/>
                  </a:moveTo>
                  <a:lnTo>
                    <a:pt x="0" y="370765"/>
                  </a:lnTo>
                  <a:lnTo>
                    <a:pt x="557973" y="272355"/>
                  </a:lnTo>
                  <a:lnTo>
                    <a:pt x="557973" y="0"/>
                  </a:lnTo>
                  <a:lnTo>
                    <a:pt x="0" y="98410"/>
                  </a:lnTo>
                  <a:close/>
                </a:path>
              </a:pathLst>
            </a:custGeom>
            <a:gradFill>
              <a:gsLst>
                <a:gs pos="0">
                  <a:srgbClr val="FFFFFF">
                    <a:alpha val="3921"/>
                  </a:srgbClr>
                </a:gs>
                <a:gs pos="100000">
                  <a:srgbClr val="FFFFFF">
                    <a:alpha val="1098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41"/>
            <p:cNvSpPr/>
            <p:nvPr/>
          </p:nvSpPr>
          <p:spPr>
            <a:xfrm>
              <a:off x="5636975" y="5677250"/>
              <a:ext cx="193430" cy="305097"/>
            </a:xfrm>
            <a:custGeom>
              <a:rect b="b" l="l" r="r" t="t"/>
              <a:pathLst>
                <a:path extrusionOk="0" h="305097" w="193430">
                  <a:moveTo>
                    <a:pt x="193430" y="0"/>
                  </a:moveTo>
                  <a:lnTo>
                    <a:pt x="0" y="34116"/>
                  </a:lnTo>
                  <a:lnTo>
                    <a:pt x="0" y="306471"/>
                  </a:lnTo>
                  <a:lnTo>
                    <a:pt x="193430" y="272355"/>
                  </a:lnTo>
                  <a:lnTo>
                    <a:pt x="193430" y="0"/>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 name="Google Shape;19;p41"/>
          <p:cNvSpPr txBox="1"/>
          <p:nvPr>
            <p:ph type="ctrTitle"/>
          </p:nvPr>
        </p:nvSpPr>
        <p:spPr>
          <a:xfrm>
            <a:off x="457200" y="799275"/>
            <a:ext cx="5486400" cy="3182100"/>
          </a:xfrm>
          <a:prstGeom prst="rect">
            <a:avLst/>
          </a:prstGeom>
          <a:noFill/>
          <a:ln>
            <a:noFill/>
          </a:ln>
          <a:effectLst>
            <a:outerShdw blurRad="28575" rotWithShape="0" algn="bl" dir="5400000" dist="9525">
              <a:srgbClr val="00001A">
                <a:alpha val="14509"/>
              </a:srgbClr>
            </a:outerShdw>
          </a:effectLst>
        </p:spPr>
        <p:txBody>
          <a:bodyPr anchorCtr="0" anchor="t" bIns="0" lIns="0" spcFirstLastPara="1" rIns="0" wrap="square" tIns="0">
            <a:noAutofit/>
          </a:bodyPr>
          <a:lstStyle>
            <a:lvl1pPr lvl="0" algn="l">
              <a:lnSpc>
                <a:spcPct val="100000"/>
              </a:lnSpc>
              <a:spcBef>
                <a:spcPts val="0"/>
              </a:spcBef>
              <a:spcAft>
                <a:spcPts val="0"/>
              </a:spcAft>
              <a:buSzPts val="5800"/>
              <a:buNone/>
              <a:defRPr sz="5800"/>
            </a:lvl1pPr>
            <a:lvl2pPr lvl="1" algn="l">
              <a:lnSpc>
                <a:spcPct val="100000"/>
              </a:lnSpc>
              <a:spcBef>
                <a:spcPts val="0"/>
              </a:spcBef>
              <a:spcAft>
                <a:spcPts val="0"/>
              </a:spcAft>
              <a:buSzPts val="5800"/>
              <a:buNone/>
              <a:defRPr sz="5800"/>
            </a:lvl2pPr>
            <a:lvl3pPr lvl="2" algn="l">
              <a:lnSpc>
                <a:spcPct val="100000"/>
              </a:lnSpc>
              <a:spcBef>
                <a:spcPts val="0"/>
              </a:spcBef>
              <a:spcAft>
                <a:spcPts val="0"/>
              </a:spcAft>
              <a:buSzPts val="5800"/>
              <a:buNone/>
              <a:defRPr sz="5800"/>
            </a:lvl3pPr>
            <a:lvl4pPr lvl="3" algn="l">
              <a:lnSpc>
                <a:spcPct val="100000"/>
              </a:lnSpc>
              <a:spcBef>
                <a:spcPts val="0"/>
              </a:spcBef>
              <a:spcAft>
                <a:spcPts val="0"/>
              </a:spcAft>
              <a:buSzPts val="5800"/>
              <a:buNone/>
              <a:defRPr sz="5800"/>
            </a:lvl4pPr>
            <a:lvl5pPr lvl="4" algn="l">
              <a:lnSpc>
                <a:spcPct val="100000"/>
              </a:lnSpc>
              <a:spcBef>
                <a:spcPts val="0"/>
              </a:spcBef>
              <a:spcAft>
                <a:spcPts val="0"/>
              </a:spcAft>
              <a:buSzPts val="5800"/>
              <a:buNone/>
              <a:defRPr sz="5800"/>
            </a:lvl5pPr>
            <a:lvl6pPr lvl="5" algn="l">
              <a:lnSpc>
                <a:spcPct val="100000"/>
              </a:lnSpc>
              <a:spcBef>
                <a:spcPts val="0"/>
              </a:spcBef>
              <a:spcAft>
                <a:spcPts val="0"/>
              </a:spcAft>
              <a:buSzPts val="5800"/>
              <a:buNone/>
              <a:defRPr sz="5800"/>
            </a:lvl6pPr>
            <a:lvl7pPr lvl="6" algn="l">
              <a:lnSpc>
                <a:spcPct val="100000"/>
              </a:lnSpc>
              <a:spcBef>
                <a:spcPts val="0"/>
              </a:spcBef>
              <a:spcAft>
                <a:spcPts val="0"/>
              </a:spcAft>
              <a:buSzPts val="5800"/>
              <a:buNone/>
              <a:defRPr sz="5800"/>
            </a:lvl7pPr>
            <a:lvl8pPr lvl="7" algn="l">
              <a:lnSpc>
                <a:spcPct val="100000"/>
              </a:lnSpc>
              <a:spcBef>
                <a:spcPts val="0"/>
              </a:spcBef>
              <a:spcAft>
                <a:spcPts val="0"/>
              </a:spcAft>
              <a:buSzPts val="5800"/>
              <a:buNone/>
              <a:defRPr sz="5800"/>
            </a:lvl8pPr>
            <a:lvl9pPr lvl="8" algn="l">
              <a:lnSpc>
                <a:spcPct val="100000"/>
              </a:lnSpc>
              <a:spcBef>
                <a:spcPts val="0"/>
              </a:spcBef>
              <a:spcAft>
                <a:spcPts val="0"/>
              </a:spcAft>
              <a:buSzPts val="5800"/>
              <a:buNone/>
              <a:defRPr sz="5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grpSp>
        <p:nvGrpSpPr>
          <p:cNvPr id="114" name="Google Shape;114;p50"/>
          <p:cNvGrpSpPr/>
          <p:nvPr/>
        </p:nvGrpSpPr>
        <p:grpSpPr>
          <a:xfrm>
            <a:off x="-121" y="-106"/>
            <a:ext cx="9143821" cy="5143317"/>
            <a:chOff x="2973586" y="2777133"/>
            <a:chExt cx="2856819" cy="1606935"/>
          </a:xfrm>
        </p:grpSpPr>
        <p:sp>
          <p:nvSpPr>
            <p:cNvPr id="115" name="Google Shape;115;p50"/>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50"/>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50"/>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50"/>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50"/>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50"/>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1" name="Google Shape;121;p50"/>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22" name="Google Shape;122;p5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spTree>
      <p:nvGrpSpPr>
        <p:cNvPr id="123" name="Shape 123"/>
        <p:cNvGrpSpPr/>
        <p:nvPr/>
      </p:nvGrpSpPr>
      <p:grpSpPr>
        <a:xfrm>
          <a:off x="0" y="0"/>
          <a:ext cx="0" cy="0"/>
          <a:chOff x="0" y="0"/>
          <a:chExt cx="0" cy="0"/>
        </a:xfrm>
      </p:grpSpPr>
      <p:grpSp>
        <p:nvGrpSpPr>
          <p:cNvPr id="124" name="Google Shape;124;p51"/>
          <p:cNvGrpSpPr/>
          <p:nvPr/>
        </p:nvGrpSpPr>
        <p:grpSpPr>
          <a:xfrm>
            <a:off x="-239" y="-201"/>
            <a:ext cx="9143820" cy="5143304"/>
            <a:chOff x="6316957" y="5250656"/>
            <a:chExt cx="2856819" cy="1606930"/>
          </a:xfrm>
        </p:grpSpPr>
        <p:sp>
          <p:nvSpPr>
            <p:cNvPr id="125" name="Google Shape;125;p51"/>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51"/>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51"/>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51"/>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51"/>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51"/>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51"/>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3921"/>
                  </a:srgbClr>
                </a:gs>
                <a:gs pos="100000">
                  <a:srgbClr val="FFFFFF">
                    <a:alpha val="1098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51"/>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51"/>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51"/>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5" name="Google Shape;135;p5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0" name="Shape 20"/>
        <p:cNvGrpSpPr/>
        <p:nvPr/>
      </p:nvGrpSpPr>
      <p:grpSpPr>
        <a:xfrm>
          <a:off x="0" y="0"/>
          <a:ext cx="0" cy="0"/>
          <a:chOff x="0" y="0"/>
          <a:chExt cx="0" cy="0"/>
        </a:xfrm>
      </p:grpSpPr>
      <p:grpSp>
        <p:nvGrpSpPr>
          <p:cNvPr id="21" name="Google Shape;21;p42"/>
          <p:cNvGrpSpPr/>
          <p:nvPr/>
        </p:nvGrpSpPr>
        <p:grpSpPr>
          <a:xfrm>
            <a:off x="-121" y="-106"/>
            <a:ext cx="9143821" cy="5143317"/>
            <a:chOff x="2973586" y="2777133"/>
            <a:chExt cx="2856819" cy="1606935"/>
          </a:xfrm>
        </p:grpSpPr>
        <p:sp>
          <p:nvSpPr>
            <p:cNvPr id="22" name="Google Shape;22;p42"/>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42"/>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42"/>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42"/>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42"/>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42"/>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 name="Google Shape;28;p42"/>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 name="Google Shape;29;p42"/>
          <p:cNvSpPr txBox="1"/>
          <p:nvPr>
            <p:ph idx="1" type="body"/>
          </p:nvPr>
        </p:nvSpPr>
        <p:spPr>
          <a:xfrm>
            <a:off x="3200400" y="1909300"/>
            <a:ext cx="5486400" cy="27648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600"/>
              </a:spcBef>
              <a:spcAft>
                <a:spcPts val="0"/>
              </a:spcAft>
              <a:buSzPts val="24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30" name="Google Shape;30;p4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grpSp>
        <p:nvGrpSpPr>
          <p:cNvPr id="32" name="Google Shape;32;p43"/>
          <p:cNvGrpSpPr/>
          <p:nvPr/>
        </p:nvGrpSpPr>
        <p:grpSpPr>
          <a:xfrm>
            <a:off x="-121" y="0"/>
            <a:ext cx="9143820" cy="5144623"/>
            <a:chOff x="2973586" y="0"/>
            <a:chExt cx="2856819" cy="1607343"/>
          </a:xfrm>
        </p:grpSpPr>
        <p:sp>
          <p:nvSpPr>
            <p:cNvPr id="33" name="Google Shape;33;p43"/>
            <p:cNvSpPr/>
            <p:nvPr/>
          </p:nvSpPr>
          <p:spPr>
            <a:xfrm>
              <a:off x="2973586" y="0"/>
              <a:ext cx="2856819" cy="1607343"/>
            </a:xfrm>
            <a:custGeom>
              <a:rect b="b" l="l" r="r" t="t"/>
              <a:pathLst>
                <a:path extrusionOk="0" h="1607343" w="2856819">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43"/>
            <p:cNvSpPr/>
            <p:nvPr/>
          </p:nvSpPr>
          <p:spPr>
            <a:xfrm>
              <a:off x="2973586" y="278850"/>
              <a:ext cx="319904" cy="223242"/>
            </a:xfrm>
            <a:custGeom>
              <a:rect b="b" l="l" r="r" t="t"/>
              <a:pathLst>
                <a:path extrusionOk="0" h="223242" w="319904">
                  <a:moveTo>
                    <a:pt x="0" y="56421"/>
                  </a:moveTo>
                  <a:lnTo>
                    <a:pt x="0" y="224597"/>
                  </a:lnTo>
                  <a:lnTo>
                    <a:pt x="319904" y="168176"/>
                  </a:lnTo>
                  <a:lnTo>
                    <a:pt x="319904" y="0"/>
                  </a:lnTo>
                  <a:lnTo>
                    <a:pt x="0" y="56421"/>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43"/>
            <p:cNvSpPr/>
            <p:nvPr/>
          </p:nvSpPr>
          <p:spPr>
            <a:xfrm>
              <a:off x="4446633" y="0"/>
              <a:ext cx="1380795" cy="242589"/>
            </a:xfrm>
            <a:custGeom>
              <a:rect b="b" l="l" r="r" t="t"/>
              <a:pathLst>
                <a:path extrusionOk="0" h="242589" w="1380795">
                  <a:moveTo>
                    <a:pt x="427914" y="0"/>
                  </a:moveTo>
                  <a:lnTo>
                    <a:pt x="0" y="75471"/>
                  </a:lnTo>
                  <a:lnTo>
                    <a:pt x="0" y="243647"/>
                  </a:lnTo>
                  <a:lnTo>
                    <a:pt x="1381458" y="0"/>
                  </a:lnTo>
                  <a:lnTo>
                    <a:pt x="427914" y="0"/>
                  </a:lnTo>
                  <a:close/>
                </a:path>
              </a:pathLst>
            </a:custGeom>
            <a:gradFill>
              <a:gsLst>
                <a:gs pos="0">
                  <a:srgbClr val="FFFFFF">
                    <a:alpha val="3921"/>
                  </a:srgbClr>
                </a:gs>
                <a:gs pos="100000">
                  <a:srgbClr val="FFFFFF">
                    <a:alpha val="1098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43"/>
            <p:cNvSpPr/>
            <p:nvPr/>
          </p:nvSpPr>
          <p:spPr>
            <a:xfrm>
              <a:off x="2973586" y="131406"/>
              <a:ext cx="202358" cy="202406"/>
            </a:xfrm>
            <a:custGeom>
              <a:rect b="b" l="l" r="r" t="t"/>
              <a:pathLst>
                <a:path extrusionOk="0" h="202406" w="202358">
                  <a:moveTo>
                    <a:pt x="0" y="35689"/>
                  </a:moveTo>
                  <a:lnTo>
                    <a:pt x="0" y="203865"/>
                  </a:lnTo>
                  <a:lnTo>
                    <a:pt x="202358" y="168176"/>
                  </a:lnTo>
                  <a:lnTo>
                    <a:pt x="202358" y="0"/>
                  </a:lnTo>
                  <a:lnTo>
                    <a:pt x="0" y="35689"/>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43"/>
            <p:cNvSpPr/>
            <p:nvPr/>
          </p:nvSpPr>
          <p:spPr>
            <a:xfrm>
              <a:off x="3669936" y="0"/>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8" name="Google Shape;38;p4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39" name="Shape 39"/>
        <p:cNvGrpSpPr/>
        <p:nvPr/>
      </p:nvGrpSpPr>
      <p:grpSpPr>
        <a:xfrm>
          <a:off x="0" y="0"/>
          <a:ext cx="0" cy="0"/>
          <a:chOff x="0" y="0"/>
          <a:chExt cx="0" cy="0"/>
        </a:xfrm>
      </p:grpSpPr>
      <p:grpSp>
        <p:nvGrpSpPr>
          <p:cNvPr id="40" name="Google Shape;40;p44"/>
          <p:cNvGrpSpPr/>
          <p:nvPr/>
        </p:nvGrpSpPr>
        <p:grpSpPr>
          <a:xfrm>
            <a:off x="-121" y="-199"/>
            <a:ext cx="9143821" cy="5142888"/>
            <a:chOff x="2973586" y="5250656"/>
            <a:chExt cx="2856819" cy="1606800"/>
          </a:xfrm>
        </p:grpSpPr>
        <p:sp>
          <p:nvSpPr>
            <p:cNvPr id="41" name="Google Shape;41;p44"/>
            <p:cNvSpPr/>
            <p:nvPr/>
          </p:nvSpPr>
          <p:spPr>
            <a:xfrm>
              <a:off x="2973586" y="6221960"/>
              <a:ext cx="2856819" cy="635496"/>
            </a:xfrm>
            <a:custGeom>
              <a:rect b="b" l="l" r="r" t="t"/>
              <a:pathLst>
                <a:path extrusionOk="0" h="635496" w="2856819">
                  <a:moveTo>
                    <a:pt x="0" y="636040"/>
                  </a:moveTo>
                  <a:lnTo>
                    <a:pt x="2856819" y="636040"/>
                  </a:lnTo>
                  <a:lnTo>
                    <a:pt x="2856819" y="0"/>
                  </a:lnTo>
                  <a:lnTo>
                    <a:pt x="0" y="503857"/>
                  </a:lnTo>
                  <a:lnTo>
                    <a:pt x="0" y="6360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44"/>
            <p:cNvSpPr/>
            <p:nvPr/>
          </p:nvSpPr>
          <p:spPr>
            <a:xfrm>
              <a:off x="2973586" y="6067738"/>
              <a:ext cx="642784" cy="385464"/>
            </a:xfrm>
            <a:custGeom>
              <a:rect b="b" l="l" r="r" t="t"/>
              <a:pathLst>
                <a:path extrusionOk="0" h="385464" w="642784">
                  <a:moveTo>
                    <a:pt x="0" y="113368"/>
                  </a:moveTo>
                  <a:lnTo>
                    <a:pt x="0" y="385724"/>
                  </a:lnTo>
                  <a:lnTo>
                    <a:pt x="642784" y="272355"/>
                  </a:lnTo>
                  <a:lnTo>
                    <a:pt x="642784" y="0"/>
                  </a:lnTo>
                  <a:lnTo>
                    <a:pt x="0" y="113368"/>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 name="Google Shape;43;p44"/>
            <p:cNvSpPr/>
            <p:nvPr/>
          </p:nvSpPr>
          <p:spPr>
            <a:xfrm>
              <a:off x="3378302" y="5250656"/>
              <a:ext cx="1781048" cy="314027"/>
            </a:xfrm>
            <a:custGeom>
              <a:rect b="b" l="l" r="r" t="t"/>
              <a:pathLst>
                <a:path extrusionOk="0" h="314027" w="1781048">
                  <a:moveTo>
                    <a:pt x="238155" y="0"/>
                  </a:moveTo>
                  <a:lnTo>
                    <a:pt x="0" y="42004"/>
                  </a:lnTo>
                  <a:lnTo>
                    <a:pt x="0" y="314359"/>
                  </a:lnTo>
                  <a:lnTo>
                    <a:pt x="1782389" y="0"/>
                  </a:lnTo>
                  <a:lnTo>
                    <a:pt x="238155"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44"/>
            <p:cNvSpPr/>
            <p:nvPr/>
          </p:nvSpPr>
          <p:spPr>
            <a:xfrm>
              <a:off x="4790344" y="5404894"/>
              <a:ext cx="1040060" cy="455414"/>
            </a:xfrm>
            <a:custGeom>
              <a:rect b="b" l="l" r="r" t="t"/>
              <a:pathLst>
                <a:path extrusionOk="0" h="455414" w="1040060">
                  <a:moveTo>
                    <a:pt x="1040061" y="0"/>
                  </a:moveTo>
                  <a:lnTo>
                    <a:pt x="0" y="184194"/>
                  </a:lnTo>
                  <a:lnTo>
                    <a:pt x="0" y="456550"/>
                  </a:lnTo>
                  <a:lnTo>
                    <a:pt x="1040061" y="272355"/>
                  </a:lnTo>
                  <a:lnTo>
                    <a:pt x="1040061" y="0"/>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44"/>
            <p:cNvSpPr/>
            <p:nvPr/>
          </p:nvSpPr>
          <p:spPr>
            <a:xfrm>
              <a:off x="2973586" y="6263466"/>
              <a:ext cx="1077258" cy="461367"/>
            </a:xfrm>
            <a:custGeom>
              <a:rect b="b" l="l" r="r" t="t"/>
              <a:pathLst>
                <a:path extrusionOk="0" h="461367" w="1077258">
                  <a:moveTo>
                    <a:pt x="0" y="189996"/>
                  </a:moveTo>
                  <a:lnTo>
                    <a:pt x="0" y="462351"/>
                  </a:lnTo>
                  <a:lnTo>
                    <a:pt x="1077259" y="272355"/>
                  </a:lnTo>
                  <a:lnTo>
                    <a:pt x="1077259" y="0"/>
                  </a:lnTo>
                  <a:lnTo>
                    <a:pt x="0" y="189996"/>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 name="Google Shape;46;p44"/>
            <p:cNvSpPr/>
            <p:nvPr/>
          </p:nvSpPr>
          <p:spPr>
            <a:xfrm>
              <a:off x="5531332" y="5949605"/>
              <a:ext cx="299073" cy="324445"/>
            </a:xfrm>
            <a:custGeom>
              <a:rect b="b" l="l" r="r" t="t"/>
              <a:pathLst>
                <a:path extrusionOk="0" h="324445" w="299073">
                  <a:moveTo>
                    <a:pt x="299073" y="0"/>
                  </a:moveTo>
                  <a:lnTo>
                    <a:pt x="0" y="52748"/>
                  </a:lnTo>
                  <a:lnTo>
                    <a:pt x="0" y="325103"/>
                  </a:lnTo>
                  <a:lnTo>
                    <a:pt x="299073" y="272355"/>
                  </a:lnTo>
                  <a:lnTo>
                    <a:pt x="299073"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44"/>
            <p:cNvSpPr/>
            <p:nvPr/>
          </p:nvSpPr>
          <p:spPr>
            <a:xfrm>
              <a:off x="3613394" y="5425142"/>
              <a:ext cx="557972" cy="370582"/>
            </a:xfrm>
            <a:custGeom>
              <a:rect b="b" l="l" r="r" t="t"/>
              <a:pathLst>
                <a:path extrusionOk="0" h="370582" w="557972">
                  <a:moveTo>
                    <a:pt x="0" y="98410"/>
                  </a:moveTo>
                  <a:lnTo>
                    <a:pt x="0" y="370765"/>
                  </a:lnTo>
                  <a:lnTo>
                    <a:pt x="557973" y="272355"/>
                  </a:lnTo>
                  <a:lnTo>
                    <a:pt x="557973" y="0"/>
                  </a:lnTo>
                  <a:lnTo>
                    <a:pt x="0" y="98410"/>
                  </a:lnTo>
                  <a:close/>
                </a:path>
              </a:pathLst>
            </a:custGeom>
            <a:gradFill>
              <a:gsLst>
                <a:gs pos="0">
                  <a:srgbClr val="FFFFFF">
                    <a:alpha val="3921"/>
                  </a:srgbClr>
                </a:gs>
                <a:gs pos="100000">
                  <a:srgbClr val="FFFFFF">
                    <a:alpha val="1098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44"/>
            <p:cNvSpPr/>
            <p:nvPr/>
          </p:nvSpPr>
          <p:spPr>
            <a:xfrm>
              <a:off x="5636975" y="5677250"/>
              <a:ext cx="193430" cy="305097"/>
            </a:xfrm>
            <a:custGeom>
              <a:rect b="b" l="l" r="r" t="t"/>
              <a:pathLst>
                <a:path extrusionOk="0" h="305097" w="193430">
                  <a:moveTo>
                    <a:pt x="193430" y="0"/>
                  </a:moveTo>
                  <a:lnTo>
                    <a:pt x="0" y="34116"/>
                  </a:lnTo>
                  <a:lnTo>
                    <a:pt x="0" y="306471"/>
                  </a:lnTo>
                  <a:lnTo>
                    <a:pt x="193430" y="272355"/>
                  </a:lnTo>
                  <a:lnTo>
                    <a:pt x="193430" y="0"/>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 name="Google Shape;49;p44"/>
          <p:cNvSpPr txBox="1"/>
          <p:nvPr>
            <p:ph type="ctrTitle"/>
          </p:nvPr>
        </p:nvSpPr>
        <p:spPr>
          <a:xfrm>
            <a:off x="457200" y="1430950"/>
            <a:ext cx="5486400" cy="11598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lvl1pPr lvl="0" algn="l">
              <a:lnSpc>
                <a:spcPct val="100000"/>
              </a:lnSpc>
              <a:spcBef>
                <a:spcPts val="0"/>
              </a:spcBef>
              <a:spcAft>
                <a:spcPts val="0"/>
              </a:spcAft>
              <a:buSzPts val="4400"/>
              <a:buNone/>
              <a:defRPr sz="4400"/>
            </a:lvl1pPr>
            <a:lvl2pPr lvl="1" algn="l">
              <a:lnSpc>
                <a:spcPct val="100000"/>
              </a:lnSpc>
              <a:spcBef>
                <a:spcPts val="0"/>
              </a:spcBef>
              <a:spcAft>
                <a:spcPts val="0"/>
              </a:spcAft>
              <a:buSzPts val="4400"/>
              <a:buNone/>
              <a:defRPr sz="4400"/>
            </a:lvl2pPr>
            <a:lvl3pPr lvl="2" algn="l">
              <a:lnSpc>
                <a:spcPct val="100000"/>
              </a:lnSpc>
              <a:spcBef>
                <a:spcPts val="0"/>
              </a:spcBef>
              <a:spcAft>
                <a:spcPts val="0"/>
              </a:spcAft>
              <a:buSzPts val="4400"/>
              <a:buNone/>
              <a:defRPr sz="4400"/>
            </a:lvl3pPr>
            <a:lvl4pPr lvl="3" algn="l">
              <a:lnSpc>
                <a:spcPct val="100000"/>
              </a:lnSpc>
              <a:spcBef>
                <a:spcPts val="0"/>
              </a:spcBef>
              <a:spcAft>
                <a:spcPts val="0"/>
              </a:spcAft>
              <a:buSzPts val="4400"/>
              <a:buNone/>
              <a:defRPr sz="4400"/>
            </a:lvl4pPr>
            <a:lvl5pPr lvl="4" algn="l">
              <a:lnSpc>
                <a:spcPct val="100000"/>
              </a:lnSpc>
              <a:spcBef>
                <a:spcPts val="0"/>
              </a:spcBef>
              <a:spcAft>
                <a:spcPts val="0"/>
              </a:spcAft>
              <a:buSzPts val="4400"/>
              <a:buNone/>
              <a:defRPr sz="4400"/>
            </a:lvl5pPr>
            <a:lvl6pPr lvl="5" algn="l">
              <a:lnSpc>
                <a:spcPct val="100000"/>
              </a:lnSpc>
              <a:spcBef>
                <a:spcPts val="0"/>
              </a:spcBef>
              <a:spcAft>
                <a:spcPts val="0"/>
              </a:spcAft>
              <a:buSzPts val="4400"/>
              <a:buNone/>
              <a:defRPr sz="4400"/>
            </a:lvl6pPr>
            <a:lvl7pPr lvl="6" algn="l">
              <a:lnSpc>
                <a:spcPct val="100000"/>
              </a:lnSpc>
              <a:spcBef>
                <a:spcPts val="0"/>
              </a:spcBef>
              <a:spcAft>
                <a:spcPts val="0"/>
              </a:spcAft>
              <a:buSzPts val="4400"/>
              <a:buNone/>
              <a:defRPr sz="4400"/>
            </a:lvl7pPr>
            <a:lvl8pPr lvl="7" algn="l">
              <a:lnSpc>
                <a:spcPct val="100000"/>
              </a:lnSpc>
              <a:spcBef>
                <a:spcPts val="0"/>
              </a:spcBef>
              <a:spcAft>
                <a:spcPts val="0"/>
              </a:spcAft>
              <a:buSzPts val="4400"/>
              <a:buNone/>
              <a:defRPr sz="4400"/>
            </a:lvl8pPr>
            <a:lvl9pPr lvl="8" algn="l">
              <a:lnSpc>
                <a:spcPct val="100000"/>
              </a:lnSpc>
              <a:spcBef>
                <a:spcPts val="0"/>
              </a:spcBef>
              <a:spcAft>
                <a:spcPts val="0"/>
              </a:spcAft>
              <a:buSzPts val="4400"/>
              <a:buNone/>
              <a:defRPr sz="4400"/>
            </a:lvl9pPr>
          </a:lstStyle>
          <a:p/>
        </p:txBody>
      </p:sp>
      <p:sp>
        <p:nvSpPr>
          <p:cNvPr id="50" name="Google Shape;50;p44"/>
          <p:cNvSpPr txBox="1"/>
          <p:nvPr>
            <p:ph idx="1" type="subTitle"/>
          </p:nvPr>
        </p:nvSpPr>
        <p:spPr>
          <a:xfrm>
            <a:off x="457200" y="2763852"/>
            <a:ext cx="5486400" cy="78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FFFFFF"/>
              </a:buClr>
              <a:buSzPts val="2400"/>
              <a:buNone/>
              <a:defRPr>
                <a:solidFill>
                  <a:srgbClr val="FFFFFF"/>
                </a:solidFill>
              </a:defRPr>
            </a:lvl1pPr>
            <a:lvl2pPr lvl="1" algn="l">
              <a:lnSpc>
                <a:spcPct val="115000"/>
              </a:lnSpc>
              <a:spcBef>
                <a:spcPts val="0"/>
              </a:spcBef>
              <a:spcAft>
                <a:spcPts val="0"/>
              </a:spcAft>
              <a:buClr>
                <a:srgbClr val="FFFFFF"/>
              </a:buClr>
              <a:buSzPts val="3000"/>
              <a:buNone/>
              <a:defRPr sz="3000">
                <a:solidFill>
                  <a:srgbClr val="FFFFFF"/>
                </a:solidFill>
              </a:defRPr>
            </a:lvl2pPr>
            <a:lvl3pPr lvl="2" algn="l">
              <a:lnSpc>
                <a:spcPct val="115000"/>
              </a:lnSpc>
              <a:spcBef>
                <a:spcPts val="0"/>
              </a:spcBef>
              <a:spcAft>
                <a:spcPts val="0"/>
              </a:spcAft>
              <a:buClr>
                <a:srgbClr val="FFFFFF"/>
              </a:buClr>
              <a:buSzPts val="3000"/>
              <a:buNone/>
              <a:defRPr sz="3000">
                <a:solidFill>
                  <a:srgbClr val="FFFFFF"/>
                </a:solidFill>
              </a:defRPr>
            </a:lvl3pPr>
            <a:lvl4pPr lvl="3" algn="l">
              <a:lnSpc>
                <a:spcPct val="115000"/>
              </a:lnSpc>
              <a:spcBef>
                <a:spcPts val="0"/>
              </a:spcBef>
              <a:spcAft>
                <a:spcPts val="0"/>
              </a:spcAft>
              <a:buClr>
                <a:srgbClr val="FFFFFF"/>
              </a:buClr>
              <a:buSzPts val="3000"/>
              <a:buNone/>
              <a:defRPr sz="3000">
                <a:solidFill>
                  <a:srgbClr val="FFFFFF"/>
                </a:solidFill>
              </a:defRPr>
            </a:lvl4pPr>
            <a:lvl5pPr lvl="4" algn="l">
              <a:lnSpc>
                <a:spcPct val="115000"/>
              </a:lnSpc>
              <a:spcBef>
                <a:spcPts val="0"/>
              </a:spcBef>
              <a:spcAft>
                <a:spcPts val="0"/>
              </a:spcAft>
              <a:buClr>
                <a:srgbClr val="FFFFFF"/>
              </a:buClr>
              <a:buSzPts val="3000"/>
              <a:buNone/>
              <a:defRPr sz="3000">
                <a:solidFill>
                  <a:srgbClr val="FFFFFF"/>
                </a:solidFill>
              </a:defRPr>
            </a:lvl5pPr>
            <a:lvl6pPr lvl="5" algn="l">
              <a:lnSpc>
                <a:spcPct val="115000"/>
              </a:lnSpc>
              <a:spcBef>
                <a:spcPts val="0"/>
              </a:spcBef>
              <a:spcAft>
                <a:spcPts val="0"/>
              </a:spcAft>
              <a:buClr>
                <a:srgbClr val="FFFFFF"/>
              </a:buClr>
              <a:buSzPts val="3000"/>
              <a:buNone/>
              <a:defRPr sz="3000">
                <a:solidFill>
                  <a:srgbClr val="FFFFFF"/>
                </a:solidFill>
              </a:defRPr>
            </a:lvl6pPr>
            <a:lvl7pPr lvl="6" algn="l">
              <a:lnSpc>
                <a:spcPct val="115000"/>
              </a:lnSpc>
              <a:spcBef>
                <a:spcPts val="0"/>
              </a:spcBef>
              <a:spcAft>
                <a:spcPts val="0"/>
              </a:spcAft>
              <a:buClr>
                <a:srgbClr val="FFFFFF"/>
              </a:buClr>
              <a:buSzPts val="3000"/>
              <a:buNone/>
              <a:defRPr sz="3000">
                <a:solidFill>
                  <a:srgbClr val="FFFFFF"/>
                </a:solidFill>
              </a:defRPr>
            </a:lvl7pPr>
            <a:lvl8pPr lvl="7" algn="l">
              <a:lnSpc>
                <a:spcPct val="115000"/>
              </a:lnSpc>
              <a:spcBef>
                <a:spcPts val="0"/>
              </a:spcBef>
              <a:spcAft>
                <a:spcPts val="0"/>
              </a:spcAft>
              <a:buClr>
                <a:srgbClr val="FFFFFF"/>
              </a:buClr>
              <a:buSzPts val="3000"/>
              <a:buNone/>
              <a:defRPr sz="3000">
                <a:solidFill>
                  <a:srgbClr val="FFFFFF"/>
                </a:solidFill>
              </a:defRPr>
            </a:lvl8pPr>
            <a:lvl9pPr lvl="8" algn="l">
              <a:lnSpc>
                <a:spcPct val="115000"/>
              </a:lnSpc>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grpSp>
        <p:nvGrpSpPr>
          <p:cNvPr id="52" name="Google Shape;52;p45"/>
          <p:cNvGrpSpPr/>
          <p:nvPr/>
        </p:nvGrpSpPr>
        <p:grpSpPr>
          <a:xfrm>
            <a:off x="-121" y="0"/>
            <a:ext cx="9143820" cy="5144623"/>
            <a:chOff x="2973586" y="0"/>
            <a:chExt cx="2856819" cy="1607343"/>
          </a:xfrm>
        </p:grpSpPr>
        <p:sp>
          <p:nvSpPr>
            <p:cNvPr id="53" name="Google Shape;53;p45"/>
            <p:cNvSpPr/>
            <p:nvPr/>
          </p:nvSpPr>
          <p:spPr>
            <a:xfrm>
              <a:off x="2973586" y="0"/>
              <a:ext cx="2856819" cy="1607343"/>
            </a:xfrm>
            <a:custGeom>
              <a:rect b="b" l="l" r="r" t="t"/>
              <a:pathLst>
                <a:path extrusionOk="0" h="1607343" w="2856819">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45"/>
            <p:cNvSpPr/>
            <p:nvPr/>
          </p:nvSpPr>
          <p:spPr>
            <a:xfrm>
              <a:off x="2973586" y="278850"/>
              <a:ext cx="319904" cy="223242"/>
            </a:xfrm>
            <a:custGeom>
              <a:rect b="b" l="l" r="r" t="t"/>
              <a:pathLst>
                <a:path extrusionOk="0" h="223242" w="319904">
                  <a:moveTo>
                    <a:pt x="0" y="56421"/>
                  </a:moveTo>
                  <a:lnTo>
                    <a:pt x="0" y="224597"/>
                  </a:lnTo>
                  <a:lnTo>
                    <a:pt x="319904" y="168176"/>
                  </a:lnTo>
                  <a:lnTo>
                    <a:pt x="319904" y="0"/>
                  </a:lnTo>
                  <a:lnTo>
                    <a:pt x="0" y="56421"/>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45"/>
            <p:cNvSpPr/>
            <p:nvPr/>
          </p:nvSpPr>
          <p:spPr>
            <a:xfrm>
              <a:off x="4446633" y="0"/>
              <a:ext cx="1380795" cy="242589"/>
            </a:xfrm>
            <a:custGeom>
              <a:rect b="b" l="l" r="r" t="t"/>
              <a:pathLst>
                <a:path extrusionOk="0" h="242589" w="1380795">
                  <a:moveTo>
                    <a:pt x="427914" y="0"/>
                  </a:moveTo>
                  <a:lnTo>
                    <a:pt x="0" y="75471"/>
                  </a:lnTo>
                  <a:lnTo>
                    <a:pt x="0" y="243647"/>
                  </a:lnTo>
                  <a:lnTo>
                    <a:pt x="1381458" y="0"/>
                  </a:lnTo>
                  <a:lnTo>
                    <a:pt x="427914" y="0"/>
                  </a:lnTo>
                  <a:close/>
                </a:path>
              </a:pathLst>
            </a:custGeom>
            <a:gradFill>
              <a:gsLst>
                <a:gs pos="0">
                  <a:srgbClr val="FFFFFF">
                    <a:alpha val="3921"/>
                  </a:srgbClr>
                </a:gs>
                <a:gs pos="100000">
                  <a:srgbClr val="FFFFFF">
                    <a:alpha val="1098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45"/>
            <p:cNvSpPr/>
            <p:nvPr/>
          </p:nvSpPr>
          <p:spPr>
            <a:xfrm>
              <a:off x="2973586" y="131406"/>
              <a:ext cx="202358" cy="202406"/>
            </a:xfrm>
            <a:custGeom>
              <a:rect b="b" l="l" r="r" t="t"/>
              <a:pathLst>
                <a:path extrusionOk="0" h="202406" w="202358">
                  <a:moveTo>
                    <a:pt x="0" y="35689"/>
                  </a:moveTo>
                  <a:lnTo>
                    <a:pt x="0" y="203865"/>
                  </a:lnTo>
                  <a:lnTo>
                    <a:pt x="202358" y="168176"/>
                  </a:lnTo>
                  <a:lnTo>
                    <a:pt x="202358" y="0"/>
                  </a:lnTo>
                  <a:lnTo>
                    <a:pt x="0" y="35689"/>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45"/>
            <p:cNvSpPr/>
            <p:nvPr/>
          </p:nvSpPr>
          <p:spPr>
            <a:xfrm>
              <a:off x="3669936" y="0"/>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8" name="Google Shape;58;p45"/>
          <p:cNvSpPr txBox="1"/>
          <p:nvPr>
            <p:ph idx="1" type="body"/>
          </p:nvPr>
        </p:nvSpPr>
        <p:spPr>
          <a:xfrm>
            <a:off x="457200" y="1844275"/>
            <a:ext cx="2190000" cy="27093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600"/>
              <a:buNone/>
              <a:defRPr sz="1600"/>
            </a:lvl1pPr>
          </a:lstStyle>
          <a:p/>
        </p:txBody>
      </p:sp>
      <p:sp>
        <p:nvSpPr>
          <p:cNvPr id="59" name="Google Shape;59;p45"/>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60" name="Shape 60"/>
        <p:cNvGrpSpPr/>
        <p:nvPr/>
      </p:nvGrpSpPr>
      <p:grpSpPr>
        <a:xfrm>
          <a:off x="0" y="0"/>
          <a:ext cx="0" cy="0"/>
          <a:chOff x="0" y="0"/>
          <a:chExt cx="0" cy="0"/>
        </a:xfrm>
      </p:grpSpPr>
      <p:grpSp>
        <p:nvGrpSpPr>
          <p:cNvPr id="61" name="Google Shape;61;p46"/>
          <p:cNvGrpSpPr/>
          <p:nvPr/>
        </p:nvGrpSpPr>
        <p:grpSpPr>
          <a:xfrm>
            <a:off x="-239" y="-201"/>
            <a:ext cx="9143820" cy="5143304"/>
            <a:chOff x="6316957" y="5250656"/>
            <a:chExt cx="2856819" cy="1606930"/>
          </a:xfrm>
        </p:grpSpPr>
        <p:sp>
          <p:nvSpPr>
            <p:cNvPr id="62" name="Google Shape;62;p46"/>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46"/>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46"/>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46"/>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46"/>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46"/>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46"/>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3921"/>
                  </a:srgbClr>
                </a:gs>
                <a:gs pos="100000">
                  <a:srgbClr val="FFFFFF">
                    <a:alpha val="1098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46"/>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46"/>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46"/>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2" name="Google Shape;72;p46"/>
          <p:cNvSpPr txBox="1"/>
          <p:nvPr>
            <p:ph idx="1" type="body"/>
          </p:nvPr>
        </p:nvSpPr>
        <p:spPr>
          <a:xfrm>
            <a:off x="1006900" y="677700"/>
            <a:ext cx="4936800" cy="34098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600"/>
              </a:spcBef>
              <a:spcAft>
                <a:spcPts val="0"/>
              </a:spcAft>
              <a:buClr>
                <a:srgbClr val="FFFFFF"/>
              </a:buClr>
              <a:buSzPts val="3000"/>
              <a:buChar char="▰"/>
              <a:defRPr sz="3000">
                <a:solidFill>
                  <a:srgbClr val="FFFFFF"/>
                </a:solidFill>
              </a:defRPr>
            </a:lvl1pPr>
            <a:lvl2pPr indent="-419100" lvl="1" marL="914400" algn="l">
              <a:lnSpc>
                <a:spcPct val="115000"/>
              </a:lnSpc>
              <a:spcBef>
                <a:spcPts val="0"/>
              </a:spcBef>
              <a:spcAft>
                <a:spcPts val="0"/>
              </a:spcAft>
              <a:buClr>
                <a:srgbClr val="FFFFFF"/>
              </a:buClr>
              <a:buSzPts val="3000"/>
              <a:buChar char="▰"/>
              <a:defRPr sz="3000">
                <a:solidFill>
                  <a:srgbClr val="FFFFFF"/>
                </a:solidFill>
              </a:defRPr>
            </a:lvl2pPr>
            <a:lvl3pPr indent="-419100" lvl="2" marL="1371600" algn="l">
              <a:lnSpc>
                <a:spcPct val="115000"/>
              </a:lnSpc>
              <a:spcBef>
                <a:spcPts val="0"/>
              </a:spcBef>
              <a:spcAft>
                <a:spcPts val="0"/>
              </a:spcAft>
              <a:buClr>
                <a:srgbClr val="FFFFFF"/>
              </a:buClr>
              <a:buSzPts val="3000"/>
              <a:buChar char="▰"/>
              <a:defRPr sz="3000">
                <a:solidFill>
                  <a:srgbClr val="FFFFFF"/>
                </a:solidFill>
              </a:defRPr>
            </a:lvl3pPr>
            <a:lvl4pPr indent="-419100" lvl="3" marL="1828800" algn="l">
              <a:lnSpc>
                <a:spcPct val="115000"/>
              </a:lnSpc>
              <a:spcBef>
                <a:spcPts val="0"/>
              </a:spcBef>
              <a:spcAft>
                <a:spcPts val="0"/>
              </a:spcAft>
              <a:buClr>
                <a:srgbClr val="FFFFFF"/>
              </a:buClr>
              <a:buSzPts val="3000"/>
              <a:buChar char="▰"/>
              <a:defRPr sz="3000">
                <a:solidFill>
                  <a:srgbClr val="FFFFFF"/>
                </a:solidFill>
              </a:defRPr>
            </a:lvl4pPr>
            <a:lvl5pPr indent="-419100" lvl="4" marL="2286000" algn="l">
              <a:lnSpc>
                <a:spcPct val="115000"/>
              </a:lnSpc>
              <a:spcBef>
                <a:spcPts val="0"/>
              </a:spcBef>
              <a:spcAft>
                <a:spcPts val="0"/>
              </a:spcAft>
              <a:buClr>
                <a:srgbClr val="FFFFFF"/>
              </a:buClr>
              <a:buSzPts val="3000"/>
              <a:buChar char="▰"/>
              <a:defRPr sz="3000">
                <a:solidFill>
                  <a:srgbClr val="FFFFFF"/>
                </a:solidFill>
              </a:defRPr>
            </a:lvl5pPr>
            <a:lvl6pPr indent="-419100" lvl="5" marL="2743200" algn="l">
              <a:lnSpc>
                <a:spcPct val="115000"/>
              </a:lnSpc>
              <a:spcBef>
                <a:spcPts val="0"/>
              </a:spcBef>
              <a:spcAft>
                <a:spcPts val="0"/>
              </a:spcAft>
              <a:buClr>
                <a:srgbClr val="FFFFFF"/>
              </a:buClr>
              <a:buSzPts val="3000"/>
              <a:buChar char="▰"/>
              <a:defRPr sz="3000">
                <a:solidFill>
                  <a:srgbClr val="FFFFFF"/>
                </a:solidFill>
              </a:defRPr>
            </a:lvl6pPr>
            <a:lvl7pPr indent="-419100" lvl="6" marL="3200400" algn="l">
              <a:lnSpc>
                <a:spcPct val="115000"/>
              </a:lnSpc>
              <a:spcBef>
                <a:spcPts val="0"/>
              </a:spcBef>
              <a:spcAft>
                <a:spcPts val="0"/>
              </a:spcAft>
              <a:buClr>
                <a:srgbClr val="FFFFFF"/>
              </a:buClr>
              <a:buSzPts val="3000"/>
              <a:buChar char="▰"/>
              <a:defRPr sz="3000">
                <a:solidFill>
                  <a:srgbClr val="FFFFFF"/>
                </a:solidFill>
              </a:defRPr>
            </a:lvl7pPr>
            <a:lvl8pPr indent="-419100" lvl="7" marL="3657600" algn="l">
              <a:lnSpc>
                <a:spcPct val="115000"/>
              </a:lnSpc>
              <a:spcBef>
                <a:spcPts val="0"/>
              </a:spcBef>
              <a:spcAft>
                <a:spcPts val="0"/>
              </a:spcAft>
              <a:buClr>
                <a:srgbClr val="FFFFFF"/>
              </a:buClr>
              <a:buSzPts val="3000"/>
              <a:buChar char="▰"/>
              <a:defRPr sz="3000">
                <a:solidFill>
                  <a:srgbClr val="FFFFFF"/>
                </a:solidFill>
              </a:defRPr>
            </a:lvl8pPr>
            <a:lvl9pPr indent="-419100" lvl="8" marL="4114800" algn="l">
              <a:lnSpc>
                <a:spcPct val="115000"/>
              </a:lnSpc>
              <a:spcBef>
                <a:spcPts val="0"/>
              </a:spcBef>
              <a:spcAft>
                <a:spcPts val="0"/>
              </a:spcAft>
              <a:buClr>
                <a:srgbClr val="FFFFFF"/>
              </a:buClr>
              <a:buSzPts val="3000"/>
              <a:buChar char="▰"/>
              <a:defRPr sz="3000">
                <a:solidFill>
                  <a:srgbClr val="FFFFFF"/>
                </a:solidFill>
              </a:defRPr>
            </a:lvl9pPr>
          </a:lstStyle>
          <a:p/>
        </p:txBody>
      </p:sp>
      <p:sp>
        <p:nvSpPr>
          <p:cNvPr id="73" name="Google Shape;73;p46"/>
          <p:cNvSpPr txBox="1"/>
          <p:nvPr/>
        </p:nvSpPr>
        <p:spPr>
          <a:xfrm>
            <a:off x="239550" y="339696"/>
            <a:ext cx="777000" cy="653700"/>
          </a:xfrm>
          <a:prstGeom prst="rect">
            <a:avLst/>
          </a:prstGeom>
          <a:noFill/>
          <a:ln>
            <a:noFill/>
          </a:ln>
          <a:effectLst>
            <a:outerShdw blurRad="28575" rotWithShape="0" algn="bl" dir="5400000" dist="9525">
              <a:srgbClr val="00001A">
                <a:alpha val="14509"/>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0"/>
              <a:buFont typeface="Arial"/>
              <a:buNone/>
            </a:pPr>
            <a:r>
              <a:rPr b="0" i="0" lang="en" sz="10000" u="none" cap="none" strike="noStrike">
                <a:solidFill>
                  <a:srgbClr val="FFFFFF"/>
                </a:solidFill>
                <a:latin typeface="Chivo"/>
                <a:ea typeface="Chivo"/>
                <a:cs typeface="Chivo"/>
                <a:sym typeface="Chivo"/>
              </a:rPr>
              <a:t>“</a:t>
            </a:r>
            <a:endParaRPr b="0" i="0" sz="10000" u="none" cap="none" strike="noStrike">
              <a:solidFill>
                <a:srgbClr val="FFFFFF"/>
              </a:solidFill>
              <a:latin typeface="Chivo"/>
              <a:ea typeface="Chivo"/>
              <a:cs typeface="Chivo"/>
              <a:sym typeface="Chivo"/>
            </a:endParaRPr>
          </a:p>
        </p:txBody>
      </p:sp>
      <p:sp>
        <p:nvSpPr>
          <p:cNvPr id="74" name="Google Shape;74;p46"/>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75" name="Shape 75"/>
        <p:cNvGrpSpPr/>
        <p:nvPr/>
      </p:nvGrpSpPr>
      <p:grpSpPr>
        <a:xfrm>
          <a:off x="0" y="0"/>
          <a:ext cx="0" cy="0"/>
          <a:chOff x="0" y="0"/>
          <a:chExt cx="0" cy="0"/>
        </a:xfrm>
      </p:grpSpPr>
      <p:grpSp>
        <p:nvGrpSpPr>
          <p:cNvPr id="76" name="Google Shape;76;p47"/>
          <p:cNvGrpSpPr/>
          <p:nvPr/>
        </p:nvGrpSpPr>
        <p:grpSpPr>
          <a:xfrm>
            <a:off x="-241" y="-106"/>
            <a:ext cx="9143821" cy="5143317"/>
            <a:chOff x="6361595" y="2777133"/>
            <a:chExt cx="2856819" cy="1606935"/>
          </a:xfrm>
        </p:grpSpPr>
        <p:sp>
          <p:nvSpPr>
            <p:cNvPr id="77" name="Google Shape;77;p47"/>
            <p:cNvSpPr/>
            <p:nvPr/>
          </p:nvSpPr>
          <p:spPr>
            <a:xfrm>
              <a:off x="6361595" y="3328877"/>
              <a:ext cx="2856819" cy="1055191"/>
            </a:xfrm>
            <a:custGeom>
              <a:rect b="b" l="l" r="r" t="t"/>
              <a:pathLst>
                <a:path extrusionOk="0" h="1055191" w="2856819">
                  <a:moveTo>
                    <a:pt x="0" y="1055599"/>
                  </a:moveTo>
                  <a:lnTo>
                    <a:pt x="2856819" y="1055599"/>
                  </a:lnTo>
                  <a:lnTo>
                    <a:pt x="2856819" y="0"/>
                  </a:lnTo>
                  <a:lnTo>
                    <a:pt x="0" y="503854"/>
                  </a:lnTo>
                  <a:lnTo>
                    <a:pt x="0" y="105559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47"/>
            <p:cNvSpPr/>
            <p:nvPr/>
          </p:nvSpPr>
          <p:spPr>
            <a:xfrm>
              <a:off x="6361595" y="3581367"/>
              <a:ext cx="471672" cy="250031"/>
            </a:xfrm>
            <a:custGeom>
              <a:rect b="b" l="l" r="r" t="t"/>
              <a:pathLst>
                <a:path extrusionOk="0" h="250031" w="471672">
                  <a:moveTo>
                    <a:pt x="0" y="83189"/>
                  </a:moveTo>
                  <a:lnTo>
                    <a:pt x="0" y="251365"/>
                  </a:lnTo>
                  <a:lnTo>
                    <a:pt x="471673" y="168176"/>
                  </a:lnTo>
                  <a:lnTo>
                    <a:pt x="471673" y="0"/>
                  </a:lnTo>
                  <a:lnTo>
                    <a:pt x="0" y="83189"/>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47"/>
            <p:cNvSpPr/>
            <p:nvPr/>
          </p:nvSpPr>
          <p:spPr>
            <a:xfrm>
              <a:off x="8188769" y="3160702"/>
              <a:ext cx="1029645" cy="349746"/>
            </a:xfrm>
            <a:custGeom>
              <a:rect b="b" l="l" r="r" t="t"/>
              <a:pathLst>
                <a:path extrusionOk="0" h="349746" w="1029645">
                  <a:moveTo>
                    <a:pt x="1029645" y="0"/>
                  </a:moveTo>
                  <a:lnTo>
                    <a:pt x="0" y="181597"/>
                  </a:lnTo>
                  <a:lnTo>
                    <a:pt x="0" y="349773"/>
                  </a:lnTo>
                  <a:lnTo>
                    <a:pt x="1029645" y="168176"/>
                  </a:lnTo>
                  <a:lnTo>
                    <a:pt x="1029645" y="0"/>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47"/>
            <p:cNvSpPr/>
            <p:nvPr/>
          </p:nvSpPr>
          <p:spPr>
            <a:xfrm>
              <a:off x="6361595" y="3343125"/>
              <a:ext cx="868949" cy="319980"/>
            </a:xfrm>
            <a:custGeom>
              <a:rect b="b" l="l" r="r" t="t"/>
              <a:pathLst>
                <a:path extrusionOk="0" h="319980" w="868949">
                  <a:moveTo>
                    <a:pt x="0" y="153256"/>
                  </a:moveTo>
                  <a:lnTo>
                    <a:pt x="0" y="321431"/>
                  </a:lnTo>
                  <a:lnTo>
                    <a:pt x="868949" y="168176"/>
                  </a:lnTo>
                  <a:lnTo>
                    <a:pt x="868949" y="0"/>
                  </a:lnTo>
                  <a:lnTo>
                    <a:pt x="0" y="153256"/>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47"/>
            <p:cNvSpPr/>
            <p:nvPr/>
          </p:nvSpPr>
          <p:spPr>
            <a:xfrm>
              <a:off x="6361595" y="3286479"/>
              <a:ext cx="236580" cy="209847"/>
            </a:xfrm>
            <a:custGeom>
              <a:rect b="b" l="l" r="r" t="t"/>
              <a:pathLst>
                <a:path extrusionOk="0" h="209847" w="236580">
                  <a:moveTo>
                    <a:pt x="0" y="41725"/>
                  </a:moveTo>
                  <a:lnTo>
                    <a:pt x="0" y="209901"/>
                  </a:lnTo>
                  <a:lnTo>
                    <a:pt x="236580" y="168176"/>
                  </a:lnTo>
                  <a:lnTo>
                    <a:pt x="236580" y="0"/>
                  </a:lnTo>
                  <a:lnTo>
                    <a:pt x="0" y="41725"/>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47"/>
            <p:cNvSpPr/>
            <p:nvPr/>
          </p:nvSpPr>
          <p:spPr>
            <a:xfrm>
              <a:off x="8331610" y="2824350"/>
              <a:ext cx="886804" cy="324445"/>
            </a:xfrm>
            <a:custGeom>
              <a:rect b="b" l="l" r="r" t="t"/>
              <a:pathLst>
                <a:path extrusionOk="0" h="324445" w="886804">
                  <a:moveTo>
                    <a:pt x="886804" y="0"/>
                  </a:moveTo>
                  <a:lnTo>
                    <a:pt x="0" y="156405"/>
                  </a:lnTo>
                  <a:lnTo>
                    <a:pt x="0" y="324581"/>
                  </a:lnTo>
                  <a:lnTo>
                    <a:pt x="886804" y="168176"/>
                  </a:lnTo>
                  <a:lnTo>
                    <a:pt x="886804" y="0"/>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47"/>
            <p:cNvSpPr/>
            <p:nvPr/>
          </p:nvSpPr>
          <p:spPr>
            <a:xfrm>
              <a:off x="6868978" y="2954026"/>
              <a:ext cx="660639" cy="284261"/>
            </a:xfrm>
            <a:custGeom>
              <a:rect b="b" l="l" r="r" t="t"/>
              <a:pathLst>
                <a:path extrusionOk="0" h="284261" w="660639">
                  <a:moveTo>
                    <a:pt x="0" y="116516"/>
                  </a:moveTo>
                  <a:lnTo>
                    <a:pt x="0" y="284692"/>
                  </a:lnTo>
                  <a:lnTo>
                    <a:pt x="660639" y="168176"/>
                  </a:lnTo>
                  <a:lnTo>
                    <a:pt x="660639" y="0"/>
                  </a:lnTo>
                  <a:lnTo>
                    <a:pt x="0" y="116516"/>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47"/>
            <p:cNvSpPr/>
            <p:nvPr/>
          </p:nvSpPr>
          <p:spPr>
            <a:xfrm>
              <a:off x="7093655" y="2777133"/>
              <a:ext cx="1438825" cy="253007"/>
            </a:xfrm>
            <a:custGeom>
              <a:rect b="b" l="l" r="r" t="t"/>
              <a:pathLst>
                <a:path extrusionOk="0" h="253007" w="1438825">
                  <a:moveTo>
                    <a:pt x="485388" y="0"/>
                  </a:moveTo>
                  <a:lnTo>
                    <a:pt x="0" y="85607"/>
                  </a:lnTo>
                  <a:lnTo>
                    <a:pt x="0" y="253783"/>
                  </a:lnTo>
                  <a:lnTo>
                    <a:pt x="1438932" y="0"/>
                  </a:lnTo>
                  <a:lnTo>
                    <a:pt x="485388" y="0"/>
                  </a:lnTo>
                  <a:close/>
                </a:path>
              </a:pathLst>
            </a:custGeom>
            <a:gradFill>
              <a:gsLst>
                <a:gs pos="0">
                  <a:srgbClr val="FFFFFF">
                    <a:alpha val="3921"/>
                  </a:srgbClr>
                </a:gs>
                <a:gs pos="100000">
                  <a:srgbClr val="FFFFFF">
                    <a:alpha val="10980"/>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5" name="Google Shape;85;p47"/>
          <p:cNvSpPr txBox="1"/>
          <p:nvPr>
            <p:ph type="title"/>
          </p:nvPr>
        </p:nvSpPr>
        <p:spPr>
          <a:xfrm>
            <a:off x="457200" y="2394450"/>
            <a:ext cx="4114800" cy="420600"/>
          </a:xfrm>
          <a:prstGeom prst="rect">
            <a:avLst/>
          </a:prstGeom>
          <a:noFill/>
          <a:ln>
            <a:noFill/>
          </a:ln>
          <a:effectLst>
            <a:outerShdw blurRad="28575" rotWithShape="0" algn="bl" dir="5400000" dist="9525">
              <a:srgbClr val="00001A">
                <a:alpha val="14509"/>
              </a:srgbClr>
            </a:outerShdw>
          </a:effectLst>
        </p:spPr>
        <p:txBody>
          <a:bodyPr anchorCtr="0" anchor="b" bIns="0" lIns="0" spcFirstLastPara="1" rIns="0" wrap="square" tIns="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86" name="Google Shape;86;p47"/>
          <p:cNvSpPr txBox="1"/>
          <p:nvPr>
            <p:ph idx="1" type="body"/>
          </p:nvPr>
        </p:nvSpPr>
        <p:spPr>
          <a:xfrm>
            <a:off x="3200400" y="2800175"/>
            <a:ext cx="5486400" cy="2118900"/>
          </a:xfrm>
          <a:prstGeom prst="rect">
            <a:avLst/>
          </a:prstGeom>
          <a:noFill/>
          <a:ln>
            <a:noFill/>
          </a:ln>
        </p:spPr>
        <p:txBody>
          <a:bodyPr anchorCtr="0" anchor="ctr"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87" name="Google Shape;87;p47"/>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8" name="Shape 88"/>
        <p:cNvGrpSpPr/>
        <p:nvPr/>
      </p:nvGrpSpPr>
      <p:grpSpPr>
        <a:xfrm>
          <a:off x="0" y="0"/>
          <a:ext cx="0" cy="0"/>
          <a:chOff x="0" y="0"/>
          <a:chExt cx="0" cy="0"/>
        </a:xfrm>
      </p:grpSpPr>
      <p:grpSp>
        <p:nvGrpSpPr>
          <p:cNvPr id="89" name="Google Shape;89;p48"/>
          <p:cNvGrpSpPr/>
          <p:nvPr/>
        </p:nvGrpSpPr>
        <p:grpSpPr>
          <a:xfrm>
            <a:off x="-121" y="-106"/>
            <a:ext cx="9143821" cy="5143317"/>
            <a:chOff x="2973586" y="2777133"/>
            <a:chExt cx="2856819" cy="1606935"/>
          </a:xfrm>
        </p:grpSpPr>
        <p:sp>
          <p:nvSpPr>
            <p:cNvPr id="90" name="Google Shape;90;p48"/>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48"/>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48"/>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48"/>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48"/>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48"/>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6" name="Google Shape;96;p48"/>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7" name="Google Shape;97;p48"/>
          <p:cNvSpPr txBox="1"/>
          <p:nvPr>
            <p:ph idx="1" type="body"/>
          </p:nvPr>
        </p:nvSpPr>
        <p:spPr>
          <a:xfrm>
            <a:off x="3200375" y="1909300"/>
            <a:ext cx="2493600" cy="30165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98" name="Google Shape;98;p48"/>
          <p:cNvSpPr txBox="1"/>
          <p:nvPr>
            <p:ph idx="2" type="body"/>
          </p:nvPr>
        </p:nvSpPr>
        <p:spPr>
          <a:xfrm>
            <a:off x="6193205" y="1909300"/>
            <a:ext cx="2493600" cy="30165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99" name="Google Shape;99;p48"/>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0" name="Shape 100"/>
        <p:cNvGrpSpPr/>
        <p:nvPr/>
      </p:nvGrpSpPr>
      <p:grpSpPr>
        <a:xfrm>
          <a:off x="0" y="0"/>
          <a:ext cx="0" cy="0"/>
          <a:chOff x="0" y="0"/>
          <a:chExt cx="0" cy="0"/>
        </a:xfrm>
      </p:grpSpPr>
      <p:grpSp>
        <p:nvGrpSpPr>
          <p:cNvPr id="101" name="Google Shape;101;p49"/>
          <p:cNvGrpSpPr/>
          <p:nvPr/>
        </p:nvGrpSpPr>
        <p:grpSpPr>
          <a:xfrm>
            <a:off x="-121" y="-106"/>
            <a:ext cx="9143821" cy="5143317"/>
            <a:chOff x="2973586" y="2777133"/>
            <a:chExt cx="2856819" cy="1606935"/>
          </a:xfrm>
        </p:grpSpPr>
        <p:sp>
          <p:nvSpPr>
            <p:cNvPr id="102" name="Google Shape;102;p49"/>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49"/>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49"/>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49"/>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176"/>
                  </a:srgbClr>
                </a:gs>
                <a:gs pos="100000">
                  <a:srgbClr val="00001A">
                    <a:alpha val="7058"/>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49"/>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058"/>
                  </a:srgbClr>
                </a:gs>
                <a:gs pos="100000">
                  <a:srgbClr val="00001A">
                    <a:alpha val="1176"/>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49"/>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0980"/>
                  </a:srgbClr>
                </a:gs>
                <a:gs pos="100000">
                  <a:srgbClr val="FFFFFF">
                    <a:alpha val="3921"/>
                  </a:srgbClr>
                </a:gs>
              </a:gsLst>
              <a:lin ang="599887"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8" name="Google Shape;108;p49"/>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9" name="Google Shape;109;p49"/>
          <p:cNvSpPr txBox="1"/>
          <p:nvPr>
            <p:ph idx="1" type="body"/>
          </p:nvPr>
        </p:nvSpPr>
        <p:spPr>
          <a:xfrm>
            <a:off x="457200" y="2383150"/>
            <a:ext cx="2563500" cy="22197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10" name="Google Shape;110;p49"/>
          <p:cNvSpPr txBox="1"/>
          <p:nvPr>
            <p:ph idx="2" type="body"/>
          </p:nvPr>
        </p:nvSpPr>
        <p:spPr>
          <a:xfrm>
            <a:off x="3290238" y="2383150"/>
            <a:ext cx="2563500" cy="22197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11" name="Google Shape;111;p49"/>
          <p:cNvSpPr txBox="1"/>
          <p:nvPr>
            <p:ph idx="3" type="body"/>
          </p:nvPr>
        </p:nvSpPr>
        <p:spPr>
          <a:xfrm>
            <a:off x="6123300" y="2383150"/>
            <a:ext cx="2563500" cy="22197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12" name="Google Shape;112;p4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2CA388"/>
            </a:gs>
            <a:gs pos="100000">
              <a:srgbClr val="A6D683"/>
            </a:gs>
          </a:gsLst>
          <a:lin ang="0" scaled="0"/>
        </a:gra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lvl1pPr lvl="0"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1pPr>
            <a:lvl2pPr lvl="1"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2pPr>
            <a:lvl3pPr lvl="2"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3pPr>
            <a:lvl4pPr lvl="3"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4pPr>
            <a:lvl5pPr lvl="4"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5pPr>
            <a:lvl6pPr lvl="5"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6pPr>
            <a:lvl7pPr lvl="6"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7pPr>
            <a:lvl8pPr lvl="7"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8pPr>
            <a:lvl9pPr lvl="8" marR="0" rtl="0" algn="l">
              <a:lnSpc>
                <a:spcPct val="100000"/>
              </a:lnSpc>
              <a:spcBef>
                <a:spcPts val="0"/>
              </a:spcBef>
              <a:spcAft>
                <a:spcPts val="0"/>
              </a:spcAft>
              <a:buClr>
                <a:srgbClr val="FFFFFF"/>
              </a:buClr>
              <a:buSzPts val="3200"/>
              <a:buFont typeface="Roboto Slab"/>
              <a:buNone/>
              <a:defRPr b="1" i="0" sz="3200" u="none" cap="none" strike="noStrike">
                <a:solidFill>
                  <a:srgbClr val="FFFFFF"/>
                </a:solidFill>
                <a:latin typeface="Roboto Slab"/>
                <a:ea typeface="Roboto Slab"/>
                <a:cs typeface="Roboto Slab"/>
                <a:sym typeface="Roboto Slab"/>
              </a:defRPr>
            </a:lvl9pPr>
          </a:lstStyle>
          <a:p/>
        </p:txBody>
      </p:sp>
      <p:sp>
        <p:nvSpPr>
          <p:cNvPr id="7" name="Google Shape;7;p40"/>
          <p:cNvSpPr txBox="1"/>
          <p:nvPr>
            <p:ph idx="1" type="body"/>
          </p:nvPr>
        </p:nvSpPr>
        <p:spPr>
          <a:xfrm>
            <a:off x="3200400" y="1909300"/>
            <a:ext cx="5486400" cy="27648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600"/>
              </a:spcBef>
              <a:spcAft>
                <a:spcPts val="0"/>
              </a:spcAft>
              <a:buClr>
                <a:srgbClr val="A6D683"/>
              </a:buClr>
              <a:buSzPts val="2400"/>
              <a:buFont typeface="Chivo"/>
              <a:buChar char="▰"/>
              <a:defRPr b="0" i="0" sz="2400" u="none" cap="none" strike="noStrike">
                <a:solidFill>
                  <a:srgbClr val="00001A"/>
                </a:solidFill>
                <a:latin typeface="Chivo"/>
                <a:ea typeface="Chivo"/>
                <a:cs typeface="Chivo"/>
                <a:sym typeface="Chivo"/>
              </a:defRPr>
            </a:lvl1pPr>
            <a:lvl2pPr indent="-381000" lvl="1" marL="9144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2pPr>
            <a:lvl3pPr indent="-381000" lvl="2" marL="13716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3pPr>
            <a:lvl4pPr indent="-381000" lvl="3" marL="18288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4pPr>
            <a:lvl5pPr indent="-381000" lvl="4" marL="22860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5pPr>
            <a:lvl6pPr indent="-381000" lvl="5" marL="27432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6pPr>
            <a:lvl7pPr indent="-381000" lvl="6" marL="32004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7pPr>
            <a:lvl8pPr indent="-381000" lvl="7" marL="36576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8pPr>
            <a:lvl9pPr indent="-381000" lvl="8" marL="4114800" marR="0" rtl="0" algn="l">
              <a:lnSpc>
                <a:spcPct val="115000"/>
              </a:lnSpc>
              <a:spcBef>
                <a:spcPts val="0"/>
              </a:spcBef>
              <a:spcAft>
                <a:spcPts val="0"/>
              </a:spcAft>
              <a:buClr>
                <a:srgbClr val="9EB3C2"/>
              </a:buClr>
              <a:buSzPts val="2400"/>
              <a:buFont typeface="Chivo"/>
              <a:buChar char="▰"/>
              <a:defRPr b="0" i="0" sz="2400" u="none" cap="none" strike="noStrike">
                <a:solidFill>
                  <a:srgbClr val="00001A"/>
                </a:solidFill>
                <a:latin typeface="Chivo"/>
                <a:ea typeface="Chivo"/>
                <a:cs typeface="Chivo"/>
                <a:sym typeface="Chivo"/>
              </a:defRPr>
            </a:lvl9pPr>
          </a:lstStyle>
          <a:p/>
        </p:txBody>
      </p:sp>
      <p:sp>
        <p:nvSpPr>
          <p:cNvPr id="8" name="Google Shape;8;p4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hyperlink" Target="http://drive.google.com/file/d/1kGSIPwNi5sktb3AZaK51EYuHaodzEFQK/view" TargetMode="External"/><Relationship Id="rId5" Type="http://schemas.openxmlformats.org/officeDocument/2006/relationships/image" Target="../media/image2.png"/><Relationship Id="rId6" Type="http://schemas.openxmlformats.org/officeDocument/2006/relationships/hyperlink" Target="http://drive.google.com/file/d/1iat_kQfG90ajavC4pa_9SNWTL-HkazzA/vie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hyperlink" Target="https://www.arduino.cc/reference/en/language/functions/analog-io/analogwrit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arduino.cc/reference/en/language/functions/time/delaymicroseconds/" TargetMode="External"/><Relationship Id="rId4" Type="http://schemas.openxmlformats.org/officeDocument/2006/relationships/image" Target="../media/image28.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hyperlink" Target="http://drive.google.com/file/d/1Lg__OmAWuwH_a9IPOHowkMo1_S-AHqEz/view" TargetMode="External"/><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17.png"/><Relationship Id="rId5"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arduino.cc/reference/en/language/functions/advanced-io/tone/" TargetMode="External"/><Relationship Id="rId4" Type="http://schemas.openxmlformats.org/officeDocument/2006/relationships/hyperlink" Target="https://www.arduino.cc/reference/en/language/functions/advanced-io/notone/" TargetMode="External"/><Relationship Id="rId5" Type="http://schemas.openxmlformats.org/officeDocument/2006/relationships/image" Target="../media/image18.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drive.google.com/file/d/1p8yiQ_AcUp724waGb4mqZB9gky8Uddqu/view?usp=sharing" TargetMode="External"/><Relationship Id="rId4" Type="http://schemas.openxmlformats.org/officeDocument/2006/relationships/image" Target="../media/image31.png"/><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rive.google.com/file/d/1s-lMwPOnd8M7cowy_88eyJ94c6TNTFaC/view?usp=sharing" TargetMode="External"/><Relationship Id="rId4" Type="http://schemas.openxmlformats.org/officeDocument/2006/relationships/image" Target="../media/image26.pn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drive.google.com/file/d/1xpMkB0RvrxmyuGewX23GS4GkFwjGDCsf/view?usp=sharing" TargetMode="External"/><Relationship Id="rId4" Type="http://schemas.openxmlformats.org/officeDocument/2006/relationships/hyperlink" Target="https://www.letsplaykidsmusic.com/wp-content/uploads/2014/02/mary-had-a-little-lamb-notes.jpg" TargetMode="External"/><Relationship Id="rId10" Type="http://schemas.openxmlformats.org/officeDocument/2006/relationships/image" Target="../media/image1.png"/><Relationship Id="rId9" Type="http://schemas.openxmlformats.org/officeDocument/2006/relationships/image" Target="../media/image21.png"/><Relationship Id="rId5" Type="http://schemas.openxmlformats.org/officeDocument/2006/relationships/hyperlink" Target="https://antikytheramechanismsecretsolved.files.wordpress.com/2009/12/ode-to-joy.gif" TargetMode="External"/><Relationship Id="rId6" Type="http://schemas.openxmlformats.org/officeDocument/2006/relationships/hyperlink" Target="https://i.pinimg.com/564x/28/64/90/2864907739200eda065442070527ef4a.jpg" TargetMode="External"/><Relationship Id="rId7" Type="http://schemas.openxmlformats.org/officeDocument/2006/relationships/hyperlink" Target="https://i.pinimg.com/564x/4f/7b/81/4f7b8136b573c817b309c1730428802c.jpg" TargetMode="External"/><Relationship Id="rId8" Type="http://schemas.openxmlformats.org/officeDocument/2006/relationships/hyperlink" Target="https://i.pinimg.com/564x/7c/11/d0/7c11d041fc86a04b564e7000c2e7d906.jp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24.png"/><Relationship Id="rId6"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drive.google.com/file/d/13tmKMecSbi53GrnLXNK1BwK2xBzAi0ME/view" TargetMode="Externa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openproject.space/ipoduino/#project-specification" TargetMode="External"/><Relationship Id="rId4" Type="http://schemas.openxmlformats.org/officeDocument/2006/relationships/hyperlink" Target="https://docs.google.com/document/d/1xhTzfTWW8MzC5IR1jCrH5F-xN9hWek2WQ5gGaOWEQ5E/edit?usp=sharing" TargetMode="External"/><Relationship Id="rId5" Type="http://schemas.openxmlformats.org/officeDocument/2006/relationships/image" Target="../media/image24.png"/><Relationship Id="rId6" Type="http://schemas.openxmlformats.org/officeDocument/2006/relationships/image" Target="../media/image3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
          <p:cNvSpPr txBox="1"/>
          <p:nvPr>
            <p:ph type="ctrTitle"/>
          </p:nvPr>
        </p:nvSpPr>
        <p:spPr>
          <a:xfrm>
            <a:off x="457200" y="799275"/>
            <a:ext cx="8235900" cy="3182100"/>
          </a:xfrm>
          <a:prstGeom prst="rect">
            <a:avLst/>
          </a:prstGeom>
          <a:noFill/>
          <a:ln>
            <a:noFill/>
          </a:ln>
          <a:effectLst>
            <a:outerShdw blurRad="28575" rotWithShape="0" algn="bl" dir="5400000" dist="9525">
              <a:srgbClr val="00001A">
                <a:alpha val="14509"/>
              </a:srgbClr>
            </a:outerShdw>
          </a:effectLst>
        </p:spPr>
        <p:txBody>
          <a:bodyPr anchorCtr="0" anchor="t" bIns="0" lIns="0" spcFirstLastPara="1" rIns="0" wrap="square" tIns="0">
            <a:noAutofit/>
          </a:bodyPr>
          <a:lstStyle/>
          <a:p>
            <a:pPr indent="0" lvl="0" marL="0" rtl="0" algn="l">
              <a:lnSpc>
                <a:spcPct val="100000"/>
              </a:lnSpc>
              <a:spcBef>
                <a:spcPts val="0"/>
              </a:spcBef>
              <a:spcAft>
                <a:spcPts val="0"/>
              </a:spcAft>
              <a:buSzPts val="5800"/>
              <a:buNone/>
            </a:pPr>
            <a:r>
              <a:rPr lang="en"/>
              <a:t>OPS Lecture 2:</a:t>
            </a:r>
            <a:r>
              <a:rPr lang="en" sz="3600"/>
              <a:t> </a:t>
            </a:r>
            <a:endParaRPr sz="3600"/>
          </a:p>
          <a:p>
            <a:pPr indent="0" lvl="0" marL="0" rtl="0" algn="l">
              <a:lnSpc>
                <a:spcPct val="100000"/>
              </a:lnSpc>
              <a:spcBef>
                <a:spcPts val="0"/>
              </a:spcBef>
              <a:spcAft>
                <a:spcPts val="0"/>
              </a:spcAft>
              <a:buSzPts val="5800"/>
              <a:buNone/>
            </a:pPr>
            <a:r>
              <a:rPr lang="en" sz="3600"/>
              <a:t>Digital vs. Analog, and PWM</a:t>
            </a:r>
            <a:endParaRPr sz="3600"/>
          </a:p>
          <a:p>
            <a:pPr indent="0" lvl="0" marL="0" rtl="0" algn="l">
              <a:lnSpc>
                <a:spcPct val="100000"/>
              </a:lnSpc>
              <a:spcBef>
                <a:spcPts val="0"/>
              </a:spcBef>
              <a:spcAft>
                <a:spcPts val="0"/>
              </a:spcAft>
              <a:buSzPts val="5800"/>
              <a:buNone/>
            </a:pPr>
            <a:r>
              <a:t/>
            </a:r>
            <a:endParaRPr/>
          </a:p>
        </p:txBody>
      </p:sp>
      <p:pic>
        <p:nvPicPr>
          <p:cNvPr id="141" name="Google Shape;141;p1"/>
          <p:cNvPicPr preferRelativeResize="0"/>
          <p:nvPr/>
        </p:nvPicPr>
        <p:blipFill rotWithShape="1">
          <a:blip r:embed="rId3">
            <a:alphaModFix/>
          </a:blip>
          <a:srcRect b="0" l="0" r="0" t="0"/>
          <a:stretch/>
        </p:blipFill>
        <p:spPr>
          <a:xfrm>
            <a:off x="457200" y="2910188"/>
            <a:ext cx="2086425" cy="914275"/>
          </a:xfrm>
          <a:prstGeom prst="rect">
            <a:avLst/>
          </a:prstGeom>
          <a:noFill/>
          <a:ln>
            <a:noFill/>
          </a:ln>
          <a:effectLst>
            <a:outerShdw blurRad="57150" rotWithShape="0" algn="bl" dir="5400000" dist="19050">
              <a:srgbClr val="000000">
                <a:alpha val="49411"/>
              </a:srgbClr>
            </a:outerShdw>
          </a:effectLst>
        </p:spPr>
      </p:pic>
      <p:sp>
        <p:nvSpPr>
          <p:cNvPr id="142" name="Google Shape;142;p1"/>
          <p:cNvSpPr txBox="1"/>
          <p:nvPr/>
        </p:nvSpPr>
        <p:spPr>
          <a:xfrm>
            <a:off x="3899100" y="4821550"/>
            <a:ext cx="5244900" cy="29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B7B7B7"/>
                </a:solidFill>
                <a:latin typeface="Roboto Slab"/>
                <a:ea typeface="Roboto Slab"/>
                <a:cs typeface="Roboto Slab"/>
                <a:sym typeface="Roboto Slab"/>
              </a:rPr>
              <a:t>V1.1</a:t>
            </a:r>
            <a:endParaRPr b="0" i="0" sz="800" u="none" cap="none" strike="noStrike">
              <a:solidFill>
                <a:srgbClr val="B7B7B7"/>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0"/>
          <p:cNvSpPr txBox="1"/>
          <p:nvPr/>
        </p:nvSpPr>
        <p:spPr>
          <a:xfrm>
            <a:off x="1559175" y="2164925"/>
            <a:ext cx="7468800" cy="23010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600"/>
              </a:spcBef>
              <a:spcAft>
                <a:spcPts val="0"/>
              </a:spcAft>
              <a:buClr>
                <a:srgbClr val="A6D683"/>
              </a:buClr>
              <a:buSzPts val="1700"/>
              <a:buFont typeface="Chivo"/>
              <a:buChar char="▰"/>
            </a:pPr>
            <a:r>
              <a:rPr b="1" i="0" lang="en" sz="1700" u="none" cap="none" strike="noStrike">
                <a:solidFill>
                  <a:srgbClr val="00001A"/>
                </a:solidFill>
                <a:latin typeface="Chivo"/>
                <a:ea typeface="Chivo"/>
                <a:cs typeface="Chivo"/>
                <a:sym typeface="Chivo"/>
              </a:rPr>
              <a:t>analogRead(pin#)</a:t>
            </a:r>
            <a:r>
              <a:rPr b="0" i="0" lang="en" sz="1700" u="none" cap="none" strike="noStrike">
                <a:solidFill>
                  <a:srgbClr val="00001A"/>
                </a:solidFill>
                <a:latin typeface="Chivo"/>
                <a:ea typeface="Chivo"/>
                <a:cs typeface="Chivo"/>
                <a:sym typeface="Chivo"/>
              </a:rPr>
              <a:t>: reads voltage at pin, and maps it to a value from the </a:t>
            </a:r>
            <a:r>
              <a:rPr b="0" i="1" lang="en" sz="1700" u="none" cap="none" strike="noStrike">
                <a:solidFill>
                  <a:srgbClr val="00001A"/>
                </a:solidFill>
                <a:latin typeface="Chivo"/>
                <a:ea typeface="Chivo"/>
                <a:cs typeface="Chivo"/>
                <a:sym typeface="Chivo"/>
              </a:rPr>
              <a:t>continuous range</a:t>
            </a:r>
            <a:r>
              <a:rPr b="0" i="0" lang="en" sz="1700" u="none" cap="none" strike="noStrike">
                <a:solidFill>
                  <a:srgbClr val="00001A"/>
                </a:solidFill>
                <a:latin typeface="Chivo"/>
                <a:ea typeface="Chivo"/>
                <a:cs typeface="Chivo"/>
                <a:sym typeface="Chivo"/>
              </a:rPr>
              <a:t> 0-1023 (0 for 0V, 1023 for 5V)</a:t>
            </a:r>
            <a:endParaRPr b="0" i="0" sz="1700" u="none" cap="none" strike="noStrike">
              <a:solidFill>
                <a:srgbClr val="00001A"/>
              </a:solidFill>
              <a:latin typeface="Chivo"/>
              <a:ea typeface="Chivo"/>
              <a:cs typeface="Chivo"/>
              <a:sym typeface="Chivo"/>
            </a:endParaRPr>
          </a:p>
          <a:p>
            <a:pPr indent="-336550" lvl="0" marL="457200" marR="0" rtl="0" algn="l">
              <a:lnSpc>
                <a:spcPct val="115000"/>
              </a:lnSpc>
              <a:spcBef>
                <a:spcPts val="1000"/>
              </a:spcBef>
              <a:spcAft>
                <a:spcPts val="0"/>
              </a:spcAft>
              <a:buClr>
                <a:srgbClr val="A6D683"/>
              </a:buClr>
              <a:buSzPts val="1700"/>
              <a:buFont typeface="Chivo"/>
              <a:buChar char="▰"/>
            </a:pPr>
            <a:r>
              <a:rPr b="1" i="0" lang="en" sz="1700" u="none" cap="none" strike="noStrike">
                <a:solidFill>
                  <a:srgbClr val="00001A"/>
                </a:solidFill>
                <a:latin typeface="Chivo"/>
                <a:ea typeface="Chivo"/>
                <a:cs typeface="Chivo"/>
                <a:sym typeface="Chivo"/>
              </a:rPr>
              <a:t>analogWrite(pin#, [0-255])</a:t>
            </a:r>
            <a:r>
              <a:rPr b="0" i="0" lang="en" sz="1700" u="none" cap="none" strike="noStrike">
                <a:solidFill>
                  <a:srgbClr val="00001A"/>
                </a:solidFill>
                <a:latin typeface="Chivo"/>
                <a:ea typeface="Chivo"/>
                <a:cs typeface="Chivo"/>
                <a:sym typeface="Chivo"/>
              </a:rPr>
              <a:t>: sets voltage on pin to a value from the </a:t>
            </a:r>
            <a:r>
              <a:rPr b="0" i="1" lang="en" sz="1700" u="none" cap="none" strike="noStrike">
                <a:solidFill>
                  <a:srgbClr val="00001A"/>
                </a:solidFill>
                <a:latin typeface="Chivo"/>
                <a:ea typeface="Chivo"/>
                <a:cs typeface="Chivo"/>
                <a:sym typeface="Chivo"/>
              </a:rPr>
              <a:t>continuous range </a:t>
            </a:r>
            <a:r>
              <a:rPr b="0" i="0" lang="en" sz="1700" u="none" cap="none" strike="noStrike">
                <a:solidFill>
                  <a:srgbClr val="00001A"/>
                </a:solidFill>
                <a:latin typeface="Chivo"/>
                <a:ea typeface="Chivo"/>
                <a:cs typeface="Chivo"/>
                <a:sym typeface="Chivo"/>
              </a:rPr>
              <a:t>0 (0V) to 255 (5V)</a:t>
            </a:r>
            <a:endParaRPr b="0" i="0" sz="1700" u="none" cap="none" strike="noStrike">
              <a:solidFill>
                <a:srgbClr val="00001A"/>
              </a:solidFill>
              <a:latin typeface="Chivo"/>
              <a:ea typeface="Chivo"/>
              <a:cs typeface="Chivo"/>
              <a:sym typeface="Chivo"/>
            </a:endParaRPr>
          </a:p>
          <a:p>
            <a:pPr indent="-336550" lvl="1" marL="914400" marR="0" rtl="0" algn="l">
              <a:lnSpc>
                <a:spcPct val="115000"/>
              </a:lnSpc>
              <a:spcBef>
                <a:spcPts val="0"/>
              </a:spcBef>
              <a:spcAft>
                <a:spcPts val="0"/>
              </a:spcAft>
              <a:buClr>
                <a:srgbClr val="9EB3C2"/>
              </a:buClr>
              <a:buSzPts val="1700"/>
              <a:buFont typeface="Chivo"/>
              <a:buChar char="▰"/>
            </a:pPr>
            <a:r>
              <a:rPr b="0" i="0" lang="en" sz="1700" u="none" cap="none" strike="noStrike">
                <a:solidFill>
                  <a:srgbClr val="00001A"/>
                </a:solidFill>
                <a:latin typeface="Chivo"/>
                <a:ea typeface="Chivo"/>
                <a:cs typeface="Chivo"/>
                <a:sym typeface="Chivo"/>
              </a:rPr>
              <a:t>Example use case: Light dimmer (Anywhere from min-max brightness)</a:t>
            </a:r>
            <a:endParaRPr b="0" i="0" sz="1700" u="none" cap="none" strike="noStrike">
              <a:solidFill>
                <a:srgbClr val="00001A"/>
              </a:solidFill>
              <a:latin typeface="Chivo"/>
              <a:ea typeface="Chivo"/>
              <a:cs typeface="Chivo"/>
              <a:sym typeface="Chivo"/>
            </a:endParaRPr>
          </a:p>
          <a:p>
            <a:pPr indent="-336550" lvl="1" marL="914400" marR="0" rtl="0" algn="l">
              <a:lnSpc>
                <a:spcPct val="115000"/>
              </a:lnSpc>
              <a:spcBef>
                <a:spcPts val="0"/>
              </a:spcBef>
              <a:spcAft>
                <a:spcPts val="0"/>
              </a:spcAft>
              <a:buClr>
                <a:srgbClr val="9EB3C2"/>
              </a:buClr>
              <a:buSzPts val="1700"/>
              <a:buFont typeface="Chivo"/>
              <a:buChar char="▰"/>
            </a:pPr>
            <a:r>
              <a:rPr b="0" i="0" lang="en" sz="1700" u="none" cap="none" strike="noStrike">
                <a:solidFill>
                  <a:srgbClr val="00001A"/>
                </a:solidFill>
                <a:latin typeface="Chivo"/>
                <a:ea typeface="Chivo"/>
                <a:cs typeface="Chivo"/>
                <a:sym typeface="Chivo"/>
              </a:rPr>
              <a:t>On our Arduinos, this is a function for </a:t>
            </a:r>
            <a:r>
              <a:rPr b="1" i="0" lang="en" sz="1700" u="none" cap="none" strike="noStrike">
                <a:solidFill>
                  <a:srgbClr val="00001A"/>
                </a:solidFill>
                <a:latin typeface="Chivo"/>
                <a:ea typeface="Chivo"/>
                <a:cs typeface="Chivo"/>
                <a:sym typeface="Chivo"/>
              </a:rPr>
              <a:t>PWM pins only</a:t>
            </a:r>
            <a:r>
              <a:rPr b="0" i="0" lang="en" sz="1700" u="none" cap="none" strike="noStrike">
                <a:solidFill>
                  <a:srgbClr val="00001A"/>
                </a:solidFill>
                <a:latin typeface="Chivo"/>
                <a:ea typeface="Chivo"/>
                <a:cs typeface="Chivo"/>
                <a:sym typeface="Chivo"/>
              </a:rPr>
              <a:t>!</a:t>
            </a:r>
            <a:endParaRPr b="0" i="0" sz="1700" u="none" cap="none" strike="noStrike">
              <a:solidFill>
                <a:srgbClr val="00001A"/>
              </a:solidFill>
              <a:latin typeface="Chivo"/>
              <a:ea typeface="Chivo"/>
              <a:cs typeface="Chivo"/>
              <a:sym typeface="Chivo"/>
            </a:endParaRPr>
          </a:p>
        </p:txBody>
      </p:sp>
      <p:sp>
        <p:nvSpPr>
          <p:cNvPr id="243" name="Google Shape;243;p10"/>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Reading from/Writing to Analog pins</a:t>
            </a:r>
            <a:endParaRPr/>
          </a:p>
        </p:txBody>
      </p:sp>
      <p:pic>
        <p:nvPicPr>
          <p:cNvPr id="244" name="Google Shape;244;p10"/>
          <p:cNvPicPr preferRelativeResize="0"/>
          <p:nvPr/>
        </p:nvPicPr>
        <p:blipFill rotWithShape="1">
          <a:blip r:embed="rId3">
            <a:alphaModFix/>
          </a:blip>
          <a:srcRect b="0" l="0" r="0" t="0"/>
          <a:stretch/>
        </p:blipFill>
        <p:spPr>
          <a:xfrm>
            <a:off x="184550" y="2379725"/>
            <a:ext cx="1545075" cy="1545075"/>
          </a:xfrm>
          <a:prstGeom prst="rect">
            <a:avLst/>
          </a:prstGeom>
          <a:noFill/>
          <a:ln>
            <a:noFill/>
          </a:ln>
        </p:spPr>
      </p:pic>
      <p:sp>
        <p:nvSpPr>
          <p:cNvPr id="245" name="Google Shape;245;p1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246" name="Google Shape;246;p10"/>
          <p:cNvSpPr txBox="1"/>
          <p:nvPr/>
        </p:nvSpPr>
        <p:spPr>
          <a:xfrm>
            <a:off x="580388" y="2379725"/>
            <a:ext cx="1001400" cy="245100"/>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hivo"/>
                <a:ea typeface="Chivo"/>
                <a:cs typeface="Chivo"/>
                <a:sym typeface="Chivo"/>
              </a:rPr>
              <a:t>Analog</a:t>
            </a:r>
            <a:endParaRPr b="0" i="0" sz="1400" u="none" cap="none" strike="noStrike">
              <a:solidFill>
                <a:srgbClr val="FFFFFF"/>
              </a:solidFill>
              <a:latin typeface="Chivo"/>
              <a:ea typeface="Chivo"/>
              <a:cs typeface="Chivo"/>
              <a:sym typeface="Chivo"/>
            </a:endParaRPr>
          </a:p>
        </p:txBody>
      </p:sp>
      <p:pic>
        <p:nvPicPr>
          <p:cNvPr id="247" name="Google Shape;247;p10"/>
          <p:cNvPicPr preferRelativeResize="0"/>
          <p:nvPr/>
        </p:nvPicPr>
        <p:blipFill rotWithShape="1">
          <a:blip r:embed="rId4">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1"/>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New Concept: PWM</a:t>
            </a:r>
            <a:endParaRPr/>
          </a:p>
        </p:txBody>
      </p:sp>
      <p:sp>
        <p:nvSpPr>
          <p:cNvPr id="253" name="Google Shape;253;p11"/>
          <p:cNvSpPr txBox="1"/>
          <p:nvPr>
            <p:ph idx="1" type="body"/>
          </p:nvPr>
        </p:nvSpPr>
        <p:spPr>
          <a:xfrm>
            <a:off x="544275" y="1985500"/>
            <a:ext cx="4494300" cy="3143400"/>
          </a:xfrm>
          <a:prstGeom prst="rect">
            <a:avLst/>
          </a:prstGeom>
          <a:noFill/>
          <a:ln>
            <a:noFill/>
          </a:ln>
        </p:spPr>
        <p:txBody>
          <a:bodyPr anchorCtr="0" anchor="t" bIns="0" lIns="0" spcFirstLastPara="1" rIns="0" wrap="square" tIns="0">
            <a:noAutofit/>
          </a:bodyPr>
          <a:lstStyle/>
          <a:p>
            <a:pPr indent="-323850" lvl="0" marL="457200" rtl="0" algn="l">
              <a:lnSpc>
                <a:spcPct val="115000"/>
              </a:lnSpc>
              <a:spcBef>
                <a:spcPts val="600"/>
              </a:spcBef>
              <a:spcAft>
                <a:spcPts val="0"/>
              </a:spcAft>
              <a:buSzPts val="1500"/>
              <a:buChar char="▰"/>
            </a:pPr>
            <a:r>
              <a:rPr lang="en" sz="1500"/>
              <a:t>Our Arduino is actually a digital source, meaning it can only output HIGH (5V) or LOW (0V)</a:t>
            </a:r>
            <a:endParaRPr sz="1500"/>
          </a:p>
          <a:p>
            <a:pPr indent="-323850" lvl="1" marL="914400" rtl="0" algn="l">
              <a:lnSpc>
                <a:spcPct val="115000"/>
              </a:lnSpc>
              <a:spcBef>
                <a:spcPts val="0"/>
              </a:spcBef>
              <a:spcAft>
                <a:spcPts val="0"/>
              </a:spcAft>
              <a:buSzPts val="1500"/>
              <a:buChar char="▰"/>
            </a:pPr>
            <a:r>
              <a:rPr lang="en" sz="1500"/>
              <a:t>How does analogWrite work?</a:t>
            </a:r>
            <a:endParaRPr sz="1500"/>
          </a:p>
          <a:p>
            <a:pPr indent="-323850" lvl="1" marL="914400" rtl="0" algn="l">
              <a:lnSpc>
                <a:spcPct val="115000"/>
              </a:lnSpc>
              <a:spcBef>
                <a:spcPts val="0"/>
              </a:spcBef>
              <a:spcAft>
                <a:spcPts val="0"/>
              </a:spcAft>
              <a:buSzPts val="1500"/>
              <a:buChar char="▰"/>
            </a:pPr>
            <a:r>
              <a:rPr lang="en" sz="1500"/>
              <a:t>PWM! (Pulse Width Modulation)</a:t>
            </a:r>
            <a:endParaRPr sz="1500"/>
          </a:p>
          <a:p>
            <a:pPr indent="-323850" lvl="0" marL="457200" rtl="0" algn="l">
              <a:lnSpc>
                <a:spcPct val="115000"/>
              </a:lnSpc>
              <a:spcBef>
                <a:spcPts val="0"/>
              </a:spcBef>
              <a:spcAft>
                <a:spcPts val="0"/>
              </a:spcAft>
              <a:buSzPts val="1500"/>
              <a:buChar char="▰"/>
            </a:pPr>
            <a:r>
              <a:rPr lang="en" sz="1500"/>
              <a:t>We can turn our digital output into an analog output</a:t>
            </a:r>
            <a:endParaRPr sz="1500"/>
          </a:p>
          <a:p>
            <a:pPr indent="-323850" lvl="0" marL="457200" rtl="0" algn="l">
              <a:lnSpc>
                <a:spcPct val="115000"/>
              </a:lnSpc>
              <a:spcBef>
                <a:spcPts val="0"/>
              </a:spcBef>
              <a:spcAft>
                <a:spcPts val="0"/>
              </a:spcAft>
              <a:buSzPts val="1500"/>
              <a:buChar char="▰"/>
            </a:pPr>
            <a:r>
              <a:rPr lang="en" sz="1500"/>
              <a:t>By inputting HIGH and LOW for different periods of time very quickly, the </a:t>
            </a:r>
            <a:r>
              <a:rPr b="1" lang="en" sz="1500"/>
              <a:t>AVERAGE value over the cycle</a:t>
            </a:r>
            <a:r>
              <a:rPr lang="en" sz="1500"/>
              <a:t> will be a value in between!</a:t>
            </a:r>
            <a:endParaRPr sz="1500"/>
          </a:p>
          <a:p>
            <a:pPr indent="0" lvl="0" marL="0" rtl="0" algn="l">
              <a:lnSpc>
                <a:spcPct val="115000"/>
              </a:lnSpc>
              <a:spcBef>
                <a:spcPts val="600"/>
              </a:spcBef>
              <a:spcAft>
                <a:spcPts val="0"/>
              </a:spcAft>
              <a:buSzPts val="2400"/>
              <a:buNone/>
            </a:pPr>
            <a:r>
              <a:t/>
            </a:r>
            <a:endParaRPr sz="1500"/>
          </a:p>
        </p:txBody>
      </p:sp>
      <p:sp>
        <p:nvSpPr>
          <p:cNvPr id="254" name="Google Shape;254;p1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255" name="Google Shape;255;p11"/>
          <p:cNvPicPr preferRelativeResize="0"/>
          <p:nvPr/>
        </p:nvPicPr>
        <p:blipFill rotWithShape="1">
          <a:blip r:embed="rId3">
            <a:alphaModFix/>
          </a:blip>
          <a:srcRect b="0" l="0" r="0" t="0"/>
          <a:stretch/>
        </p:blipFill>
        <p:spPr>
          <a:xfrm>
            <a:off x="5247411" y="1814299"/>
            <a:ext cx="3670200" cy="3238275"/>
          </a:xfrm>
          <a:prstGeom prst="rect">
            <a:avLst/>
          </a:prstGeom>
          <a:noFill/>
          <a:ln>
            <a:noFill/>
          </a:ln>
        </p:spPr>
      </p:pic>
      <p:cxnSp>
        <p:nvCxnSpPr>
          <p:cNvPr id="256" name="Google Shape;256;p11"/>
          <p:cNvCxnSpPr/>
          <p:nvPr/>
        </p:nvCxnSpPr>
        <p:spPr>
          <a:xfrm>
            <a:off x="5256250" y="1648400"/>
            <a:ext cx="684300" cy="1284300"/>
          </a:xfrm>
          <a:prstGeom prst="straightConnector1">
            <a:avLst/>
          </a:prstGeom>
          <a:noFill/>
          <a:ln cap="flat" cmpd="sng" w="9525">
            <a:solidFill>
              <a:schemeClr val="dk2"/>
            </a:solidFill>
            <a:prstDash val="solid"/>
            <a:round/>
            <a:headEnd len="sm" w="sm" type="none"/>
            <a:tailEnd len="med" w="med" type="triangle"/>
          </a:ln>
        </p:spPr>
      </p:cxnSp>
      <p:pic>
        <p:nvPicPr>
          <p:cNvPr id="257" name="Google Shape;257;p11"/>
          <p:cNvPicPr preferRelativeResize="0"/>
          <p:nvPr/>
        </p:nvPicPr>
        <p:blipFill rotWithShape="1">
          <a:blip r:embed="rId4">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
        <p:nvSpPr>
          <p:cNvPr id="258" name="Google Shape;258;p11"/>
          <p:cNvSpPr txBox="1"/>
          <p:nvPr/>
        </p:nvSpPr>
        <p:spPr>
          <a:xfrm>
            <a:off x="4929675" y="444425"/>
            <a:ext cx="3886200" cy="1203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hivo"/>
                <a:ea typeface="Chivo"/>
                <a:cs typeface="Chivo"/>
                <a:sym typeface="Chivo"/>
              </a:rPr>
              <a:t>The </a:t>
            </a:r>
            <a:r>
              <a:rPr lang="en" sz="1800">
                <a:solidFill>
                  <a:srgbClr val="CC0000"/>
                </a:solidFill>
                <a:latin typeface="Chivo"/>
                <a:ea typeface="Chivo"/>
                <a:cs typeface="Chivo"/>
                <a:sym typeface="Chivo"/>
              </a:rPr>
              <a:t>red line</a:t>
            </a:r>
            <a:r>
              <a:rPr lang="en" sz="1800">
                <a:latin typeface="Chivo"/>
                <a:ea typeface="Chivo"/>
                <a:cs typeface="Chivo"/>
                <a:sym typeface="Chivo"/>
              </a:rPr>
              <a:t> is the average value, which</a:t>
            </a:r>
            <a:r>
              <a:rPr b="0" i="0" lang="en" sz="1800" u="none" cap="none" strike="noStrike">
                <a:solidFill>
                  <a:srgbClr val="000000"/>
                </a:solidFill>
                <a:latin typeface="Chivo"/>
                <a:ea typeface="Chivo"/>
                <a:cs typeface="Chivo"/>
                <a:sym typeface="Chivo"/>
              </a:rPr>
              <a:t> our components (LEDs, </a:t>
            </a:r>
            <a:r>
              <a:rPr lang="en" sz="1800">
                <a:latin typeface="Chivo"/>
                <a:ea typeface="Chivo"/>
                <a:cs typeface="Chivo"/>
                <a:sym typeface="Chivo"/>
              </a:rPr>
              <a:t>s</a:t>
            </a:r>
            <a:r>
              <a:rPr b="0" i="0" lang="en" sz="1800" u="none" cap="none" strike="noStrike">
                <a:solidFill>
                  <a:srgbClr val="000000"/>
                </a:solidFill>
                <a:latin typeface="Chivo"/>
                <a:ea typeface="Chivo"/>
                <a:cs typeface="Chivo"/>
                <a:sym typeface="Chivo"/>
              </a:rPr>
              <a:t>peakers, servo motors, etc.) will write!</a:t>
            </a:r>
            <a:endParaRPr b="0" i="0" sz="1800" u="none" cap="none" strike="noStrike">
              <a:solidFill>
                <a:srgbClr val="000000"/>
              </a:solidFill>
              <a:latin typeface="Chivo"/>
              <a:ea typeface="Chivo"/>
              <a:cs typeface="Chivo"/>
              <a:sym typeface="Chi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2"/>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PWM cont.</a:t>
            </a:r>
            <a:endParaRPr/>
          </a:p>
        </p:txBody>
      </p:sp>
      <p:sp>
        <p:nvSpPr>
          <p:cNvPr id="264" name="Google Shape;264;p12"/>
          <p:cNvSpPr txBox="1"/>
          <p:nvPr>
            <p:ph idx="1" type="body"/>
          </p:nvPr>
        </p:nvSpPr>
        <p:spPr>
          <a:xfrm>
            <a:off x="544275" y="2061700"/>
            <a:ext cx="4494300" cy="27648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sz="1800"/>
              <a:t>The </a:t>
            </a:r>
            <a:r>
              <a:rPr b="1" lang="en" sz="1800"/>
              <a:t>duty cycle </a:t>
            </a:r>
            <a:r>
              <a:rPr lang="en" sz="1800"/>
              <a:t>of the PWM signal is the percentage of time where the signal is </a:t>
            </a:r>
            <a:r>
              <a:rPr b="1" lang="en" sz="1800"/>
              <a:t>HIGH</a:t>
            </a:r>
            <a:endParaRPr b="1" sz="1800"/>
          </a:p>
          <a:p>
            <a:pPr indent="-342900" lvl="1" marL="914400" rtl="0" algn="l">
              <a:lnSpc>
                <a:spcPct val="115000"/>
              </a:lnSpc>
              <a:spcBef>
                <a:spcPts val="0"/>
              </a:spcBef>
              <a:spcAft>
                <a:spcPts val="0"/>
              </a:spcAft>
              <a:buSzPts val="1800"/>
              <a:buChar char="▰"/>
            </a:pPr>
            <a:r>
              <a:rPr lang="en" sz="1800"/>
              <a:t>In this case, a 50% duty cycle translates to an average value of 2.5V (50% of 5V)</a:t>
            </a:r>
            <a:endParaRPr sz="1800"/>
          </a:p>
          <a:p>
            <a:pPr indent="-342900" lvl="1" marL="914400" rtl="0" algn="l">
              <a:lnSpc>
                <a:spcPct val="115000"/>
              </a:lnSpc>
              <a:spcBef>
                <a:spcPts val="0"/>
              </a:spcBef>
              <a:spcAft>
                <a:spcPts val="0"/>
              </a:spcAft>
              <a:buSzPts val="1800"/>
              <a:buChar char="▰"/>
            </a:pPr>
            <a:r>
              <a:rPr lang="en" sz="1800"/>
              <a:t>Allows us to output a continuous range of voltages</a:t>
            </a:r>
            <a:endParaRPr sz="1800"/>
          </a:p>
        </p:txBody>
      </p:sp>
      <p:sp>
        <p:nvSpPr>
          <p:cNvPr id="265" name="Google Shape;265;p1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266" name="Google Shape;266;p12"/>
          <p:cNvPicPr preferRelativeResize="0"/>
          <p:nvPr/>
        </p:nvPicPr>
        <p:blipFill rotWithShape="1">
          <a:blip r:embed="rId3">
            <a:alphaModFix/>
          </a:blip>
          <a:srcRect b="0" l="0" r="0" t="0"/>
          <a:stretch/>
        </p:blipFill>
        <p:spPr>
          <a:xfrm>
            <a:off x="5247411" y="1814299"/>
            <a:ext cx="3670200" cy="3238275"/>
          </a:xfrm>
          <a:prstGeom prst="rect">
            <a:avLst/>
          </a:prstGeom>
          <a:noFill/>
          <a:ln>
            <a:noFill/>
          </a:ln>
        </p:spPr>
      </p:pic>
      <p:pic>
        <p:nvPicPr>
          <p:cNvPr id="267" name="Google Shape;267;p12"/>
          <p:cNvPicPr preferRelativeResize="0"/>
          <p:nvPr/>
        </p:nvPicPr>
        <p:blipFill rotWithShape="1">
          <a:blip r:embed="rId4">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cxnSp>
        <p:nvCxnSpPr>
          <p:cNvPr id="268" name="Google Shape;268;p12"/>
          <p:cNvCxnSpPr/>
          <p:nvPr/>
        </p:nvCxnSpPr>
        <p:spPr>
          <a:xfrm>
            <a:off x="5256250" y="1648400"/>
            <a:ext cx="684300" cy="1284300"/>
          </a:xfrm>
          <a:prstGeom prst="straightConnector1">
            <a:avLst/>
          </a:prstGeom>
          <a:noFill/>
          <a:ln cap="flat" cmpd="sng" w="9525">
            <a:solidFill>
              <a:schemeClr val="dk2"/>
            </a:solidFill>
            <a:prstDash val="solid"/>
            <a:round/>
            <a:headEnd len="sm" w="sm" type="none"/>
            <a:tailEnd len="med" w="med" type="triangle"/>
          </a:ln>
        </p:spPr>
      </p:cxnSp>
      <p:sp>
        <p:nvSpPr>
          <p:cNvPr id="269" name="Google Shape;269;p12"/>
          <p:cNvSpPr txBox="1"/>
          <p:nvPr/>
        </p:nvSpPr>
        <p:spPr>
          <a:xfrm>
            <a:off x="4929675" y="444425"/>
            <a:ext cx="3818100" cy="1203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en" sz="1800">
                <a:solidFill>
                  <a:schemeClr val="dk1"/>
                </a:solidFill>
                <a:latin typeface="Chivo"/>
                <a:ea typeface="Chivo"/>
                <a:cs typeface="Chivo"/>
                <a:sym typeface="Chivo"/>
              </a:rPr>
              <a:t>The </a:t>
            </a:r>
            <a:r>
              <a:rPr lang="en" sz="1800">
                <a:solidFill>
                  <a:srgbClr val="CC0000"/>
                </a:solidFill>
                <a:latin typeface="Chivo"/>
                <a:ea typeface="Chivo"/>
                <a:cs typeface="Chivo"/>
                <a:sym typeface="Chivo"/>
              </a:rPr>
              <a:t>red line</a:t>
            </a:r>
            <a:r>
              <a:rPr lang="en" sz="1800">
                <a:solidFill>
                  <a:schemeClr val="dk1"/>
                </a:solidFill>
                <a:latin typeface="Chivo"/>
                <a:ea typeface="Chivo"/>
                <a:cs typeface="Chivo"/>
                <a:sym typeface="Chivo"/>
              </a:rPr>
              <a:t> is the average value, which our components (LEDs, speakers, servo motors, etc.) will write!</a:t>
            </a:r>
            <a:endParaRPr sz="1800">
              <a:solidFill>
                <a:schemeClr val="dk1"/>
              </a:solidFill>
              <a:latin typeface="Chivo"/>
              <a:ea typeface="Chivo"/>
              <a:cs typeface="Chivo"/>
              <a:sym typeface="Chivo"/>
            </a:endParaRPr>
          </a:p>
          <a:p>
            <a:pPr indent="0" lvl="0" marL="0" marR="0" rtl="0" algn="l">
              <a:lnSpc>
                <a:spcPct val="100000"/>
              </a:lnSpc>
              <a:spcBef>
                <a:spcPts val="0"/>
              </a:spcBef>
              <a:spcAft>
                <a:spcPts val="0"/>
              </a:spcAft>
              <a:buClr>
                <a:srgbClr val="000000"/>
              </a:buClr>
              <a:buSzPts val="1800"/>
              <a:buFont typeface="Arial"/>
              <a:buNone/>
            </a:pPr>
            <a:r>
              <a:t/>
            </a:r>
            <a:endParaRPr sz="1800">
              <a:latin typeface="Chivo"/>
              <a:ea typeface="Chivo"/>
              <a:cs typeface="Chivo"/>
              <a:sym typeface="Chi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3"/>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Pop Quiz Time! </a:t>
            </a:r>
            <a:endParaRPr/>
          </a:p>
          <a:p>
            <a:pPr indent="0" lvl="0" marL="0" rtl="0" algn="l">
              <a:lnSpc>
                <a:spcPct val="100000"/>
              </a:lnSpc>
              <a:spcBef>
                <a:spcPts val="0"/>
              </a:spcBef>
              <a:spcAft>
                <a:spcPts val="0"/>
              </a:spcAft>
              <a:buSzPts val="3200"/>
              <a:buNone/>
            </a:pPr>
            <a:r>
              <a:rPr lang="en"/>
              <a:t>PWM Edition</a:t>
            </a:r>
            <a:r>
              <a:rPr baseline="30000" lang="en"/>
              <a:t>TM</a:t>
            </a:r>
            <a:endParaRPr baseline="30000"/>
          </a:p>
        </p:txBody>
      </p:sp>
      <p:sp>
        <p:nvSpPr>
          <p:cNvPr id="275" name="Google Shape;275;p13"/>
          <p:cNvSpPr txBox="1"/>
          <p:nvPr>
            <p:ph idx="1" type="body"/>
          </p:nvPr>
        </p:nvSpPr>
        <p:spPr>
          <a:xfrm>
            <a:off x="544275" y="2061700"/>
            <a:ext cx="5140500" cy="3010500"/>
          </a:xfrm>
          <a:prstGeom prst="rect">
            <a:avLst/>
          </a:prstGeom>
          <a:noFill/>
          <a:ln>
            <a:noFill/>
          </a:ln>
        </p:spPr>
        <p:txBody>
          <a:bodyPr anchorCtr="0" anchor="t" bIns="0" lIns="0" spcFirstLastPara="1" rIns="0" wrap="square" tIns="0">
            <a:noAutofit/>
          </a:bodyPr>
          <a:lstStyle/>
          <a:p>
            <a:pPr indent="-342900" lvl="0" marL="457200" marR="0" rtl="0" algn="l">
              <a:lnSpc>
                <a:spcPct val="115000"/>
              </a:lnSpc>
              <a:spcBef>
                <a:spcPts val="600"/>
              </a:spcBef>
              <a:spcAft>
                <a:spcPts val="0"/>
              </a:spcAft>
              <a:buClr>
                <a:srgbClr val="A6D683"/>
              </a:buClr>
              <a:buSzPts val="1800"/>
              <a:buFont typeface="Chivo"/>
              <a:buChar char="▰"/>
            </a:pPr>
            <a:r>
              <a:rPr lang="en" sz="1800"/>
              <a:t>If our PWM wave pulses HIGH for 4 milliseconds and LOW for 1 millisecond, what is the duty cycle? If HIGH is 5V, what is the average voltage of our PWM wave?</a:t>
            </a:r>
            <a:endParaRPr sz="1800"/>
          </a:p>
          <a:p>
            <a:pPr indent="-342900" lvl="1" marL="914400" marR="0" rtl="0" algn="l">
              <a:lnSpc>
                <a:spcPct val="115000"/>
              </a:lnSpc>
              <a:spcBef>
                <a:spcPts val="1000"/>
              </a:spcBef>
              <a:spcAft>
                <a:spcPts val="0"/>
              </a:spcAft>
              <a:buSzPts val="1800"/>
              <a:buChar char="▰"/>
            </a:pPr>
            <a:r>
              <a:rPr lang="en" sz="1800"/>
              <a:t>Answer: </a:t>
            </a:r>
            <a:endParaRPr sz="1800"/>
          </a:p>
          <a:p>
            <a:pPr indent="0" lvl="0" marL="0" marR="0" rtl="0" algn="l">
              <a:lnSpc>
                <a:spcPct val="115000"/>
              </a:lnSpc>
              <a:spcBef>
                <a:spcPts val="600"/>
              </a:spcBef>
              <a:spcAft>
                <a:spcPts val="0"/>
              </a:spcAft>
              <a:buSzPts val="2400"/>
              <a:buNone/>
            </a:pPr>
            <a:r>
              <a:t/>
            </a:r>
            <a:endParaRPr sz="1800"/>
          </a:p>
          <a:p>
            <a:pPr indent="0" lvl="0" marL="0" marR="0" rtl="0" algn="l">
              <a:lnSpc>
                <a:spcPct val="115000"/>
              </a:lnSpc>
              <a:spcBef>
                <a:spcPts val="600"/>
              </a:spcBef>
              <a:spcAft>
                <a:spcPts val="0"/>
              </a:spcAft>
              <a:buSzPts val="2400"/>
              <a:buNone/>
            </a:pPr>
            <a:r>
              <a:t/>
            </a:r>
            <a:endParaRPr sz="1800"/>
          </a:p>
          <a:p>
            <a:pPr indent="0" lvl="0" marL="914400" marR="0" rtl="0" algn="l">
              <a:lnSpc>
                <a:spcPct val="115000"/>
              </a:lnSpc>
              <a:spcBef>
                <a:spcPts val="600"/>
              </a:spcBef>
              <a:spcAft>
                <a:spcPts val="0"/>
              </a:spcAft>
              <a:buSzPts val="2400"/>
              <a:buNone/>
            </a:pPr>
            <a:r>
              <a:rPr lang="en" sz="1800"/>
              <a:t>    Average Voltage = (0.80)*(5V) = 4V</a:t>
            </a:r>
            <a:br>
              <a:rPr lang="en" sz="1800"/>
            </a:br>
            <a:br>
              <a:rPr lang="en" sz="1800"/>
            </a:br>
            <a:endParaRPr sz="1800"/>
          </a:p>
        </p:txBody>
      </p:sp>
      <p:sp>
        <p:nvSpPr>
          <p:cNvPr id="276" name="Google Shape;276;p1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277" name="Google Shape;277;p13"/>
          <p:cNvPicPr preferRelativeResize="0"/>
          <p:nvPr/>
        </p:nvPicPr>
        <p:blipFill rotWithShape="1">
          <a:blip r:embed="rId3">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pic>
        <p:nvPicPr>
          <p:cNvPr id="278" name="Google Shape;278;p13"/>
          <p:cNvPicPr preferRelativeResize="0"/>
          <p:nvPr/>
        </p:nvPicPr>
        <p:blipFill rotWithShape="1">
          <a:blip r:embed="rId4">
            <a:alphaModFix/>
          </a:blip>
          <a:srcRect b="0" l="0" r="0" t="0"/>
          <a:stretch/>
        </p:blipFill>
        <p:spPr>
          <a:xfrm>
            <a:off x="1683900" y="3924100"/>
            <a:ext cx="4762500" cy="628650"/>
          </a:xfrm>
          <a:prstGeom prst="rect">
            <a:avLst/>
          </a:prstGeom>
          <a:noFill/>
          <a:ln>
            <a:noFill/>
          </a:ln>
        </p:spPr>
      </p:pic>
      <p:pic>
        <p:nvPicPr>
          <p:cNvPr id="279" name="Google Shape;279;p13"/>
          <p:cNvPicPr preferRelativeResize="0"/>
          <p:nvPr/>
        </p:nvPicPr>
        <p:blipFill rotWithShape="1">
          <a:blip r:embed="rId5">
            <a:alphaModFix/>
          </a:blip>
          <a:srcRect b="0" l="0" r="0" t="0"/>
          <a:stretch/>
        </p:blipFill>
        <p:spPr>
          <a:xfrm>
            <a:off x="5575960" y="2061716"/>
            <a:ext cx="3447662" cy="142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Example: PWM with and LED</a:t>
            </a:r>
            <a:endParaRPr baseline="30000"/>
          </a:p>
        </p:txBody>
      </p:sp>
      <p:sp>
        <p:nvSpPr>
          <p:cNvPr id="285" name="Google Shape;285;p14"/>
          <p:cNvSpPr txBox="1"/>
          <p:nvPr>
            <p:ph idx="1" type="body"/>
          </p:nvPr>
        </p:nvSpPr>
        <p:spPr>
          <a:xfrm>
            <a:off x="627975" y="2055375"/>
            <a:ext cx="5395800" cy="3010500"/>
          </a:xfrm>
          <a:prstGeom prst="rect">
            <a:avLst/>
          </a:prstGeom>
          <a:noFill/>
          <a:ln>
            <a:noFill/>
          </a:ln>
        </p:spPr>
        <p:txBody>
          <a:bodyPr anchorCtr="0" anchor="t" bIns="0" lIns="0" spcFirstLastPara="1" rIns="0" wrap="square" tIns="0">
            <a:noAutofit/>
          </a:bodyPr>
          <a:lstStyle/>
          <a:p>
            <a:pPr indent="-342900" lvl="0" marL="457200" marR="0" rtl="0" algn="l">
              <a:lnSpc>
                <a:spcPct val="115000"/>
              </a:lnSpc>
              <a:spcBef>
                <a:spcPts val="600"/>
              </a:spcBef>
              <a:spcAft>
                <a:spcPts val="0"/>
              </a:spcAft>
              <a:buSzPts val="1800"/>
              <a:buAutoNum type="arabicParenR"/>
            </a:pPr>
            <a:r>
              <a:rPr b="1" lang="en" sz="1800"/>
              <a:t>What would an LED look like with 0% duty cycle?</a:t>
            </a:r>
            <a:endParaRPr b="1" sz="1800"/>
          </a:p>
          <a:p>
            <a:pPr indent="-342900" lvl="1" marL="914400" marR="0" rtl="0" algn="l">
              <a:lnSpc>
                <a:spcPct val="115000"/>
              </a:lnSpc>
              <a:spcBef>
                <a:spcPts val="0"/>
              </a:spcBef>
              <a:spcAft>
                <a:spcPts val="0"/>
              </a:spcAft>
              <a:buSzPts val="1800"/>
              <a:buAutoNum type="alphaLcParenR"/>
            </a:pPr>
            <a:r>
              <a:rPr lang="en" sz="1800"/>
              <a:t>It would be </a:t>
            </a:r>
            <a:r>
              <a:rPr b="1" lang="en" sz="1800"/>
              <a:t>OFF</a:t>
            </a:r>
            <a:endParaRPr b="1" sz="1800"/>
          </a:p>
          <a:p>
            <a:pPr indent="-342900" lvl="0" marL="457200" marR="0" rtl="0" algn="l">
              <a:lnSpc>
                <a:spcPct val="115000"/>
              </a:lnSpc>
              <a:spcBef>
                <a:spcPts val="0"/>
              </a:spcBef>
              <a:spcAft>
                <a:spcPts val="0"/>
              </a:spcAft>
              <a:buSzPts val="1800"/>
              <a:buAutoNum type="arabicParenR"/>
            </a:pPr>
            <a:r>
              <a:rPr b="1" lang="en" sz="1800"/>
              <a:t>What would an LED look like with 100% duty cycle?</a:t>
            </a:r>
            <a:endParaRPr b="1" sz="1800"/>
          </a:p>
          <a:p>
            <a:pPr indent="-342900" lvl="1" marL="914400" marR="0" rtl="0" algn="l">
              <a:lnSpc>
                <a:spcPct val="115000"/>
              </a:lnSpc>
              <a:spcBef>
                <a:spcPts val="0"/>
              </a:spcBef>
              <a:spcAft>
                <a:spcPts val="0"/>
              </a:spcAft>
              <a:buSzPts val="1800"/>
              <a:buAutoNum type="alphaLcParenR"/>
            </a:pPr>
            <a:r>
              <a:rPr lang="en" sz="1800"/>
              <a:t>This means it would be HIGH the entire time! </a:t>
            </a:r>
            <a:endParaRPr sz="1800"/>
          </a:p>
          <a:p>
            <a:pPr indent="-342900" lvl="1" marL="914400" marR="0" rtl="0" algn="l">
              <a:lnSpc>
                <a:spcPct val="115000"/>
              </a:lnSpc>
              <a:spcBef>
                <a:spcPts val="0"/>
              </a:spcBef>
              <a:spcAft>
                <a:spcPts val="0"/>
              </a:spcAft>
              <a:buSzPts val="1800"/>
              <a:buAutoNum type="alphaLcParenR"/>
            </a:pPr>
            <a:r>
              <a:rPr lang="en" sz="1800"/>
              <a:t>Appear brightest compared to the other duty cycles</a:t>
            </a:r>
            <a:endParaRPr sz="1800"/>
          </a:p>
        </p:txBody>
      </p:sp>
      <p:sp>
        <p:nvSpPr>
          <p:cNvPr id="286" name="Google Shape;286;p1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287" name="Google Shape;287;p14"/>
          <p:cNvPicPr preferRelativeResize="0"/>
          <p:nvPr/>
        </p:nvPicPr>
        <p:blipFill rotWithShape="1">
          <a:blip r:embed="rId3">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pic>
        <p:nvPicPr>
          <p:cNvPr id="288" name="Google Shape;288;p14"/>
          <p:cNvPicPr preferRelativeResize="0"/>
          <p:nvPr/>
        </p:nvPicPr>
        <p:blipFill rotWithShape="1">
          <a:blip r:embed="rId4">
            <a:alphaModFix/>
          </a:blip>
          <a:srcRect b="75704" l="0" r="0" t="0"/>
          <a:stretch/>
        </p:blipFill>
        <p:spPr>
          <a:xfrm>
            <a:off x="5776200" y="1333450"/>
            <a:ext cx="3367800" cy="721925"/>
          </a:xfrm>
          <a:prstGeom prst="rect">
            <a:avLst/>
          </a:prstGeom>
          <a:noFill/>
          <a:ln>
            <a:noFill/>
          </a:ln>
        </p:spPr>
      </p:pic>
      <p:pic>
        <p:nvPicPr>
          <p:cNvPr id="289" name="Google Shape;289;p14"/>
          <p:cNvPicPr preferRelativeResize="0"/>
          <p:nvPr/>
        </p:nvPicPr>
        <p:blipFill rotWithShape="1">
          <a:blip r:embed="rId4">
            <a:alphaModFix/>
          </a:blip>
          <a:srcRect b="0" l="0" r="0" t="80916"/>
          <a:stretch/>
        </p:blipFill>
        <p:spPr>
          <a:xfrm>
            <a:off x="5776200" y="3222150"/>
            <a:ext cx="3367800" cy="567050"/>
          </a:xfrm>
          <a:prstGeom prst="rect">
            <a:avLst/>
          </a:prstGeom>
          <a:noFill/>
          <a:ln>
            <a:noFill/>
          </a:ln>
        </p:spPr>
      </p:pic>
      <p:pic>
        <p:nvPicPr>
          <p:cNvPr descr="Image result for lightbulb on and off" id="290" name="Google Shape;290;p14"/>
          <p:cNvPicPr preferRelativeResize="0"/>
          <p:nvPr/>
        </p:nvPicPr>
        <p:blipFill rotWithShape="1">
          <a:blip r:embed="rId5">
            <a:alphaModFix/>
          </a:blip>
          <a:srcRect b="18744" l="7689" r="50975" t="10775"/>
          <a:stretch/>
        </p:blipFill>
        <p:spPr>
          <a:xfrm>
            <a:off x="6909200" y="2055375"/>
            <a:ext cx="815050" cy="1198725"/>
          </a:xfrm>
          <a:prstGeom prst="rect">
            <a:avLst/>
          </a:prstGeom>
          <a:noFill/>
          <a:ln>
            <a:noFill/>
          </a:ln>
        </p:spPr>
      </p:pic>
      <p:pic>
        <p:nvPicPr>
          <p:cNvPr descr="Image result for lightbulb on and off" id="291" name="Google Shape;291;p14"/>
          <p:cNvPicPr preferRelativeResize="0"/>
          <p:nvPr/>
        </p:nvPicPr>
        <p:blipFill rotWithShape="1">
          <a:blip r:embed="rId5">
            <a:alphaModFix/>
          </a:blip>
          <a:srcRect b="18738" l="51500" r="6934" t="10246"/>
          <a:stretch/>
        </p:blipFill>
        <p:spPr>
          <a:xfrm>
            <a:off x="6976550" y="3864738"/>
            <a:ext cx="815050" cy="1201137"/>
          </a:xfrm>
          <a:prstGeom prst="rect">
            <a:avLst/>
          </a:prstGeom>
          <a:noFill/>
          <a:ln>
            <a:noFill/>
          </a:ln>
        </p:spPr>
      </p:pic>
      <p:sp>
        <p:nvSpPr>
          <p:cNvPr id="292" name="Google Shape;292;p14"/>
          <p:cNvSpPr txBox="1"/>
          <p:nvPr/>
        </p:nvSpPr>
        <p:spPr>
          <a:xfrm>
            <a:off x="1027225" y="2737200"/>
            <a:ext cx="2371200" cy="336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ivo"/>
              <a:ea typeface="Chivo"/>
              <a:cs typeface="Chivo"/>
              <a:sym typeface="Chivo"/>
            </a:endParaRPr>
          </a:p>
        </p:txBody>
      </p:sp>
      <p:sp>
        <p:nvSpPr>
          <p:cNvPr id="293" name="Google Shape;293;p14"/>
          <p:cNvSpPr txBox="1"/>
          <p:nvPr/>
        </p:nvSpPr>
        <p:spPr>
          <a:xfrm>
            <a:off x="963975" y="3658300"/>
            <a:ext cx="4723800" cy="12609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ivo"/>
              <a:ea typeface="Chivo"/>
              <a:cs typeface="Chivo"/>
              <a:sym typeface="Chiv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5"/>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Example: PWM with and LED</a:t>
            </a:r>
            <a:endParaRPr baseline="30000"/>
          </a:p>
        </p:txBody>
      </p:sp>
      <p:sp>
        <p:nvSpPr>
          <p:cNvPr id="299" name="Google Shape;299;p15"/>
          <p:cNvSpPr txBox="1"/>
          <p:nvPr>
            <p:ph idx="1" type="body"/>
          </p:nvPr>
        </p:nvSpPr>
        <p:spPr>
          <a:xfrm>
            <a:off x="2409650" y="1663600"/>
            <a:ext cx="6773400" cy="3010500"/>
          </a:xfrm>
          <a:prstGeom prst="rect">
            <a:avLst/>
          </a:prstGeom>
          <a:noFill/>
          <a:ln>
            <a:noFill/>
          </a:ln>
        </p:spPr>
        <p:txBody>
          <a:bodyPr anchorCtr="0" anchor="t" bIns="0" lIns="0" spcFirstLastPara="1" rIns="0" wrap="square" tIns="0">
            <a:noAutofit/>
          </a:bodyPr>
          <a:lstStyle/>
          <a:p>
            <a:pPr indent="-342900" lvl="0" marL="457200" marR="0" rtl="0" algn="l">
              <a:lnSpc>
                <a:spcPct val="115000"/>
              </a:lnSpc>
              <a:spcBef>
                <a:spcPts val="600"/>
              </a:spcBef>
              <a:spcAft>
                <a:spcPts val="0"/>
              </a:spcAft>
              <a:buSzPts val="1800"/>
              <a:buAutoNum type="arabicParenR"/>
            </a:pPr>
            <a:r>
              <a:rPr b="1" lang="en" sz="1800"/>
              <a:t>If LED is HIGH(5V) for 2ms and LOW(0V) for 2ms, what is the PWM duty cycle?</a:t>
            </a:r>
            <a:endParaRPr b="1" sz="1800"/>
          </a:p>
          <a:p>
            <a:pPr indent="-342900" lvl="1" marL="914400" marR="0" rtl="0" algn="l">
              <a:lnSpc>
                <a:spcPct val="115000"/>
              </a:lnSpc>
              <a:spcBef>
                <a:spcPts val="0"/>
              </a:spcBef>
              <a:spcAft>
                <a:spcPts val="0"/>
              </a:spcAft>
              <a:buSzPts val="1800"/>
              <a:buAutoNum type="alphaLcParenR"/>
            </a:pPr>
            <a:r>
              <a:rPr lang="en" sz="1800"/>
              <a:t>HIGH/TOTAL = 2ms/4ms → 50% cycle</a:t>
            </a:r>
            <a:endParaRPr sz="1800"/>
          </a:p>
          <a:p>
            <a:pPr indent="-342900" lvl="1" marL="914400" marR="0" rtl="0" algn="l">
              <a:lnSpc>
                <a:spcPct val="115000"/>
              </a:lnSpc>
              <a:spcBef>
                <a:spcPts val="0"/>
              </a:spcBef>
              <a:spcAft>
                <a:spcPts val="0"/>
              </a:spcAft>
              <a:buSzPts val="1800"/>
              <a:buAutoNum type="alphaLcParenR"/>
            </a:pPr>
            <a:r>
              <a:rPr lang="en" sz="1800"/>
              <a:t>Avg Voltage = 0.5 * 5V = 2.5V</a:t>
            </a:r>
            <a:endParaRPr sz="1800"/>
          </a:p>
          <a:p>
            <a:pPr indent="-342900" lvl="0" marL="457200" marR="0" rtl="0" algn="l">
              <a:lnSpc>
                <a:spcPct val="115000"/>
              </a:lnSpc>
              <a:spcBef>
                <a:spcPts val="0"/>
              </a:spcBef>
              <a:spcAft>
                <a:spcPts val="0"/>
              </a:spcAft>
              <a:buSzPts val="1800"/>
              <a:buAutoNum type="arabicParenR"/>
            </a:pPr>
            <a:r>
              <a:rPr b="1" lang="en" sz="1800"/>
              <a:t>If LED1 has a 50% duty cycle and LED2 has a 80% duty cycle, which LED would be brighter?</a:t>
            </a:r>
            <a:endParaRPr b="1" sz="1800"/>
          </a:p>
          <a:p>
            <a:pPr indent="-342900" lvl="1" marL="914400" marR="0" rtl="0" algn="l">
              <a:lnSpc>
                <a:spcPct val="115000"/>
              </a:lnSpc>
              <a:spcBef>
                <a:spcPts val="0"/>
              </a:spcBef>
              <a:spcAft>
                <a:spcPts val="0"/>
              </a:spcAft>
              <a:buSzPts val="1800"/>
              <a:buAutoNum type="alphaLcParenR"/>
            </a:pPr>
            <a:r>
              <a:rPr lang="en" sz="1800"/>
              <a:t>LED2 since it has a larger duty cycle and avg voltage</a:t>
            </a:r>
            <a:endParaRPr sz="1800"/>
          </a:p>
          <a:p>
            <a:pPr indent="-342900" lvl="1" marL="914400" marR="0" rtl="0" algn="l">
              <a:lnSpc>
                <a:spcPct val="115000"/>
              </a:lnSpc>
              <a:spcBef>
                <a:spcPts val="0"/>
              </a:spcBef>
              <a:spcAft>
                <a:spcPts val="0"/>
              </a:spcAft>
              <a:buSzPts val="1800"/>
              <a:buAutoNum type="alphaLcParenR"/>
            </a:pPr>
            <a:r>
              <a:rPr lang="en" sz="1800"/>
              <a:t>Average Voltage = (0.80)*(5V) = 4V</a:t>
            </a:r>
            <a:br>
              <a:rPr lang="en" sz="1800"/>
            </a:br>
            <a:br>
              <a:rPr lang="en" sz="1800"/>
            </a:br>
            <a:endParaRPr sz="1800"/>
          </a:p>
        </p:txBody>
      </p:sp>
      <p:sp>
        <p:nvSpPr>
          <p:cNvPr id="300" name="Google Shape;300;p15"/>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301" name="Google Shape;301;p15"/>
          <p:cNvPicPr preferRelativeResize="0"/>
          <p:nvPr/>
        </p:nvPicPr>
        <p:blipFill rotWithShape="1">
          <a:blip r:embed="rId3">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
        <p:nvSpPr>
          <p:cNvPr id="302" name="Google Shape;302;p15"/>
          <p:cNvSpPr txBox="1"/>
          <p:nvPr/>
        </p:nvSpPr>
        <p:spPr>
          <a:xfrm>
            <a:off x="1226575" y="4215700"/>
            <a:ext cx="6892800" cy="6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hivo"/>
                <a:ea typeface="Chivo"/>
                <a:cs typeface="Chivo"/>
                <a:sym typeface="Chivo"/>
              </a:rPr>
              <a:t>**Note: </a:t>
            </a:r>
            <a:r>
              <a:rPr b="0" i="0" lang="en" sz="1400" u="none" cap="none" strike="noStrike">
                <a:solidFill>
                  <a:srgbClr val="000000"/>
                </a:solidFill>
                <a:latin typeface="Chivo"/>
                <a:ea typeface="Chivo"/>
                <a:cs typeface="Chivo"/>
                <a:sym typeface="Chivo"/>
              </a:rPr>
              <a:t>To actually see a “dimming” effect on the LED, the frequency has to be high enough. If the LED was LOW for 2s and HIGH for 2s, it would only appear to be blinking, not actually dimmed!</a:t>
            </a:r>
            <a:endParaRPr b="0" i="0" sz="1400" u="none" cap="none" strike="noStrike">
              <a:solidFill>
                <a:srgbClr val="000000"/>
              </a:solidFill>
              <a:latin typeface="Chivo"/>
              <a:ea typeface="Chivo"/>
              <a:cs typeface="Chivo"/>
              <a:sym typeface="Chivo"/>
            </a:endParaRPr>
          </a:p>
        </p:txBody>
      </p:sp>
      <p:sp>
        <p:nvSpPr>
          <p:cNvPr id="303" name="Google Shape;303;p15"/>
          <p:cNvSpPr txBox="1"/>
          <p:nvPr/>
        </p:nvSpPr>
        <p:spPr>
          <a:xfrm>
            <a:off x="2807825" y="2326800"/>
            <a:ext cx="4849200" cy="667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ivo"/>
              <a:ea typeface="Chivo"/>
              <a:cs typeface="Chivo"/>
              <a:sym typeface="Chivo"/>
            </a:endParaRPr>
          </a:p>
        </p:txBody>
      </p:sp>
      <p:sp>
        <p:nvSpPr>
          <p:cNvPr id="304" name="Google Shape;304;p15"/>
          <p:cNvSpPr txBox="1"/>
          <p:nvPr/>
        </p:nvSpPr>
        <p:spPr>
          <a:xfrm>
            <a:off x="2807825" y="3606425"/>
            <a:ext cx="6143400" cy="667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ivo"/>
              <a:ea typeface="Chivo"/>
              <a:cs typeface="Chivo"/>
              <a:sym typeface="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6"/>
          <p:cNvSpPr txBox="1"/>
          <p:nvPr>
            <p:ph type="title"/>
          </p:nvPr>
        </p:nvSpPr>
        <p:spPr>
          <a:xfrm>
            <a:off x="437725" y="-58525"/>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Ex) Same duty cycle, different periods</a:t>
            </a:r>
            <a:endParaRPr baseline="30000"/>
          </a:p>
        </p:txBody>
      </p:sp>
      <p:sp>
        <p:nvSpPr>
          <p:cNvPr id="310" name="Google Shape;310;p16"/>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311" name="Google Shape;311;p16"/>
          <p:cNvPicPr preferRelativeResize="0"/>
          <p:nvPr/>
        </p:nvPicPr>
        <p:blipFill rotWithShape="1">
          <a:blip r:embed="rId3">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
        <p:nvSpPr>
          <p:cNvPr id="312" name="Google Shape;312;p16"/>
          <p:cNvSpPr txBox="1"/>
          <p:nvPr>
            <p:ph idx="1" type="body"/>
          </p:nvPr>
        </p:nvSpPr>
        <p:spPr>
          <a:xfrm>
            <a:off x="798700" y="4178475"/>
            <a:ext cx="2766300" cy="74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
              </a:spcBef>
              <a:spcAft>
                <a:spcPts val="0"/>
              </a:spcAft>
              <a:buSzPts val="2400"/>
              <a:buNone/>
            </a:pPr>
            <a:r>
              <a:rPr lang="en" sz="1800"/>
              <a:t>50% duty cycle</a:t>
            </a:r>
            <a:endParaRPr sz="1800"/>
          </a:p>
          <a:p>
            <a:pPr indent="0" lvl="0" marL="0" marR="0" rtl="0" algn="l">
              <a:lnSpc>
                <a:spcPct val="100000"/>
              </a:lnSpc>
              <a:spcBef>
                <a:spcPts val="100"/>
              </a:spcBef>
              <a:spcAft>
                <a:spcPts val="100"/>
              </a:spcAft>
              <a:buSzPts val="2400"/>
              <a:buNone/>
            </a:pPr>
            <a:r>
              <a:rPr b="1" lang="en" sz="1800"/>
              <a:t>small period &amp; high freq</a:t>
            </a:r>
            <a:br>
              <a:rPr b="1" lang="en" sz="1800"/>
            </a:br>
            <a:br>
              <a:rPr lang="en" sz="1800"/>
            </a:br>
            <a:endParaRPr sz="1800"/>
          </a:p>
        </p:txBody>
      </p:sp>
      <p:pic>
        <p:nvPicPr>
          <p:cNvPr id="313" name="Google Shape;313;p16" title="IMG_2856.MOV">
            <a:hlinkClick r:id="rId4"/>
          </p:cNvPr>
          <p:cNvPicPr preferRelativeResize="0"/>
          <p:nvPr/>
        </p:nvPicPr>
        <p:blipFill>
          <a:blip r:embed="rId5">
            <a:alphaModFix/>
          </a:blip>
          <a:stretch>
            <a:fillRect/>
          </a:stretch>
        </p:blipFill>
        <p:spPr>
          <a:xfrm>
            <a:off x="5212075" y="1511200"/>
            <a:ext cx="3449500" cy="2587125"/>
          </a:xfrm>
          <a:prstGeom prst="rect">
            <a:avLst/>
          </a:prstGeom>
          <a:noFill/>
          <a:ln>
            <a:noFill/>
          </a:ln>
        </p:spPr>
      </p:pic>
      <p:pic>
        <p:nvPicPr>
          <p:cNvPr id="314" name="Google Shape;314;p16" title="IMG_2857.MOV">
            <a:hlinkClick r:id="rId6"/>
          </p:cNvPr>
          <p:cNvPicPr preferRelativeResize="0"/>
          <p:nvPr/>
        </p:nvPicPr>
        <p:blipFill>
          <a:blip r:embed="rId5">
            <a:alphaModFix/>
          </a:blip>
          <a:stretch>
            <a:fillRect/>
          </a:stretch>
        </p:blipFill>
        <p:spPr>
          <a:xfrm>
            <a:off x="798700" y="1511200"/>
            <a:ext cx="3449500" cy="2587125"/>
          </a:xfrm>
          <a:prstGeom prst="rect">
            <a:avLst/>
          </a:prstGeom>
          <a:noFill/>
          <a:ln>
            <a:noFill/>
          </a:ln>
        </p:spPr>
      </p:pic>
      <p:sp>
        <p:nvSpPr>
          <p:cNvPr id="315" name="Google Shape;315;p16"/>
          <p:cNvSpPr txBox="1"/>
          <p:nvPr>
            <p:ph idx="1" type="body"/>
          </p:nvPr>
        </p:nvSpPr>
        <p:spPr>
          <a:xfrm>
            <a:off x="5212075" y="4178475"/>
            <a:ext cx="2629200" cy="74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
              </a:spcBef>
              <a:spcAft>
                <a:spcPts val="0"/>
              </a:spcAft>
              <a:buSzPts val="2400"/>
              <a:buNone/>
            </a:pPr>
            <a:r>
              <a:rPr lang="en" sz="1800"/>
              <a:t>50% duty cycle</a:t>
            </a:r>
            <a:endParaRPr sz="1800"/>
          </a:p>
          <a:p>
            <a:pPr indent="0" lvl="0" marL="0" marR="0" rtl="0" algn="l">
              <a:lnSpc>
                <a:spcPct val="100000"/>
              </a:lnSpc>
              <a:spcBef>
                <a:spcPts val="100"/>
              </a:spcBef>
              <a:spcAft>
                <a:spcPts val="100"/>
              </a:spcAft>
              <a:buSzPts val="2400"/>
              <a:buNone/>
            </a:pPr>
            <a:r>
              <a:rPr b="1" lang="en" sz="1800"/>
              <a:t>long</a:t>
            </a:r>
            <a:r>
              <a:rPr b="1" lang="en" sz="1800"/>
              <a:t> period &amp; low freq</a:t>
            </a:r>
            <a:br>
              <a:rPr b="1" lang="en" sz="1800"/>
            </a:br>
            <a:br>
              <a:rPr lang="en" sz="1800"/>
            </a:b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7"/>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PWM with analogWrite</a:t>
            </a:r>
            <a:endParaRPr/>
          </a:p>
        </p:txBody>
      </p:sp>
      <p:sp>
        <p:nvSpPr>
          <p:cNvPr id="321" name="Google Shape;321;p17"/>
          <p:cNvSpPr txBox="1"/>
          <p:nvPr>
            <p:ph idx="1" type="body"/>
          </p:nvPr>
        </p:nvSpPr>
        <p:spPr>
          <a:xfrm>
            <a:off x="3774325" y="1700550"/>
            <a:ext cx="5227200" cy="2764800"/>
          </a:xfrm>
          <a:prstGeom prst="rect">
            <a:avLst/>
          </a:prstGeom>
          <a:noFill/>
          <a:ln>
            <a:noFill/>
          </a:ln>
        </p:spPr>
        <p:txBody>
          <a:bodyPr anchorCtr="0" anchor="t" bIns="0" lIns="0" spcFirstLastPara="1" rIns="0" wrap="square" tIns="0">
            <a:noAutofit/>
          </a:bodyPr>
          <a:lstStyle/>
          <a:p>
            <a:pPr indent="-336550" lvl="0" marL="457200" rtl="0" algn="l">
              <a:lnSpc>
                <a:spcPct val="115000"/>
              </a:lnSpc>
              <a:spcBef>
                <a:spcPts val="600"/>
              </a:spcBef>
              <a:spcAft>
                <a:spcPts val="0"/>
              </a:spcAft>
              <a:buSzPts val="1700"/>
              <a:buChar char="▰"/>
            </a:pPr>
            <a:r>
              <a:rPr lang="en" sz="1700"/>
              <a:t>Instead of being limited to turning an LED completely ON or OFF, we can choose the brightness with PWM</a:t>
            </a:r>
            <a:endParaRPr sz="1700"/>
          </a:p>
          <a:p>
            <a:pPr indent="-336550" lvl="0" marL="457200" rtl="0" algn="l">
              <a:lnSpc>
                <a:spcPct val="115000"/>
              </a:lnSpc>
              <a:spcBef>
                <a:spcPts val="0"/>
              </a:spcBef>
              <a:spcAft>
                <a:spcPts val="0"/>
              </a:spcAft>
              <a:buSzPts val="1700"/>
              <a:buChar char="▰"/>
            </a:pPr>
            <a:r>
              <a:rPr b="1" lang="en" sz="1700"/>
              <a:t>analogWrite(pin#, [0-255])</a:t>
            </a:r>
            <a:endParaRPr sz="1700"/>
          </a:p>
          <a:p>
            <a:pPr indent="-336550" lvl="1" marL="914400" rtl="0" algn="l">
              <a:lnSpc>
                <a:spcPct val="115000"/>
              </a:lnSpc>
              <a:spcBef>
                <a:spcPts val="0"/>
              </a:spcBef>
              <a:spcAft>
                <a:spcPts val="0"/>
              </a:spcAft>
              <a:buSzPts val="1700"/>
              <a:buChar char="▰"/>
            </a:pPr>
            <a:r>
              <a:rPr lang="en" sz="1700"/>
              <a:t>use PWM’s duty cycle to map to 0-255</a:t>
            </a:r>
            <a:endParaRPr sz="1700"/>
          </a:p>
          <a:p>
            <a:pPr indent="-336550" lvl="0" marL="457200" rtl="0" algn="l">
              <a:lnSpc>
                <a:spcPct val="115000"/>
              </a:lnSpc>
              <a:spcBef>
                <a:spcPts val="0"/>
              </a:spcBef>
              <a:spcAft>
                <a:spcPts val="0"/>
              </a:spcAft>
              <a:buSzPts val="1700"/>
              <a:buAutoNum type="arabicParenR"/>
            </a:pPr>
            <a:r>
              <a:rPr lang="en" sz="1700"/>
              <a:t>digitalWrite(LED, HIGH) and analogWrite(LED, 255) are the same</a:t>
            </a:r>
            <a:endParaRPr sz="1700"/>
          </a:p>
          <a:p>
            <a:pPr indent="-336550" lvl="0" marL="457200" rtl="0" algn="l">
              <a:lnSpc>
                <a:spcPct val="115000"/>
              </a:lnSpc>
              <a:spcBef>
                <a:spcPts val="0"/>
              </a:spcBef>
              <a:spcAft>
                <a:spcPts val="0"/>
              </a:spcAft>
              <a:buSzPts val="1700"/>
              <a:buAutoNum type="arabicParenR"/>
            </a:pPr>
            <a:r>
              <a:rPr lang="en" sz="1700"/>
              <a:t>digitalWrite(LED, LOW) and analogWrite(LED, 0) are the same</a:t>
            </a:r>
            <a:endParaRPr sz="1700"/>
          </a:p>
        </p:txBody>
      </p:sp>
      <p:sp>
        <p:nvSpPr>
          <p:cNvPr id="322" name="Google Shape;322;p17"/>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323" name="Google Shape;323;p17"/>
          <p:cNvPicPr preferRelativeResize="0"/>
          <p:nvPr/>
        </p:nvPicPr>
        <p:blipFill rotWithShape="1">
          <a:blip r:embed="rId3">
            <a:alphaModFix/>
          </a:blip>
          <a:srcRect b="0" l="0" r="0" t="0"/>
          <a:stretch/>
        </p:blipFill>
        <p:spPr>
          <a:xfrm>
            <a:off x="457201" y="1878750"/>
            <a:ext cx="3202825" cy="2825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gf56530e078_0_0"/>
          <p:cNvPicPr preferRelativeResize="0"/>
          <p:nvPr/>
        </p:nvPicPr>
        <p:blipFill>
          <a:blip r:embed="rId3">
            <a:alphaModFix/>
          </a:blip>
          <a:stretch>
            <a:fillRect/>
          </a:stretch>
        </p:blipFill>
        <p:spPr>
          <a:xfrm>
            <a:off x="886475" y="1375925"/>
            <a:ext cx="5776701" cy="2341300"/>
          </a:xfrm>
          <a:prstGeom prst="rect">
            <a:avLst/>
          </a:prstGeom>
          <a:noFill/>
          <a:ln cap="flat" cmpd="sng" w="19050">
            <a:solidFill>
              <a:schemeClr val="dk2"/>
            </a:solidFill>
            <a:prstDash val="solid"/>
            <a:round/>
            <a:headEnd len="sm" w="sm" type="none"/>
            <a:tailEnd len="sm" w="sm" type="none"/>
          </a:ln>
        </p:spPr>
      </p:pic>
      <p:sp>
        <p:nvSpPr>
          <p:cNvPr id="329" name="Google Shape;329;gf56530e078_0_0"/>
          <p:cNvSpPr txBox="1"/>
          <p:nvPr>
            <p:ph type="title"/>
          </p:nvPr>
        </p:nvSpPr>
        <p:spPr>
          <a:xfrm>
            <a:off x="389675" y="409050"/>
            <a:ext cx="4793400" cy="876900"/>
          </a:xfrm>
          <a:prstGeom prst="rect">
            <a:avLst/>
          </a:prstGeom>
          <a:noFill/>
          <a:ln>
            <a:noFill/>
          </a:ln>
          <a:effectLst>
            <a:outerShdw blurRad="28575" rotWithShape="0" algn="bl" dir="5400000" dist="9525">
              <a:srgbClr val="00001A">
                <a:alpha val="14510"/>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PWM with analogWrite</a:t>
            </a:r>
            <a:endParaRPr/>
          </a:p>
        </p:txBody>
      </p:sp>
      <p:sp>
        <p:nvSpPr>
          <p:cNvPr id="330" name="Google Shape;330;gf56530e078_0_0"/>
          <p:cNvSpPr txBox="1"/>
          <p:nvPr>
            <p:ph idx="1" type="body"/>
          </p:nvPr>
        </p:nvSpPr>
        <p:spPr>
          <a:xfrm>
            <a:off x="886475" y="3807200"/>
            <a:ext cx="8066100" cy="787500"/>
          </a:xfrm>
          <a:prstGeom prst="rect">
            <a:avLst/>
          </a:prstGeom>
          <a:noFill/>
          <a:ln>
            <a:noFill/>
          </a:ln>
        </p:spPr>
        <p:txBody>
          <a:bodyPr anchorCtr="0" anchor="t" bIns="0" lIns="0" spcFirstLastPara="1" rIns="0" wrap="square" tIns="0">
            <a:noAutofit/>
          </a:bodyPr>
          <a:lstStyle/>
          <a:p>
            <a:pPr indent="-336550" lvl="0" marL="457200" rtl="0" algn="l">
              <a:lnSpc>
                <a:spcPct val="115000"/>
              </a:lnSpc>
              <a:spcBef>
                <a:spcPts val="600"/>
              </a:spcBef>
              <a:spcAft>
                <a:spcPts val="0"/>
              </a:spcAft>
              <a:buSzPts val="1700"/>
              <a:buChar char="▰"/>
            </a:pPr>
            <a:r>
              <a:rPr lang="en" sz="1700"/>
              <a:t>analogWrite() at one pin always has the same frequency!</a:t>
            </a:r>
            <a:endParaRPr sz="1700"/>
          </a:p>
          <a:p>
            <a:pPr indent="-336550" lvl="1" marL="914400" rtl="0" algn="l">
              <a:lnSpc>
                <a:spcPct val="115000"/>
              </a:lnSpc>
              <a:spcBef>
                <a:spcPts val="600"/>
              </a:spcBef>
              <a:spcAft>
                <a:spcPts val="0"/>
              </a:spcAft>
              <a:buSzPts val="1700"/>
              <a:buChar char="▰"/>
            </a:pPr>
            <a:r>
              <a:rPr lang="en" sz="1700"/>
              <a:t>Arduino analogWrite() page </a:t>
            </a:r>
            <a:r>
              <a:rPr lang="en" sz="1700" u="sng">
                <a:solidFill>
                  <a:schemeClr val="hlink"/>
                </a:solidFill>
                <a:hlinkClick r:id="rId4"/>
              </a:rPr>
              <a:t>Link here</a:t>
            </a:r>
            <a:endParaRPr sz="1700"/>
          </a:p>
        </p:txBody>
      </p:sp>
      <p:sp>
        <p:nvSpPr>
          <p:cNvPr id="331" name="Google Shape;331;gf56530e078_0_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32" name="Google Shape;332;gf56530e078_0_0"/>
          <p:cNvSpPr/>
          <p:nvPr/>
        </p:nvSpPr>
        <p:spPr>
          <a:xfrm>
            <a:off x="4549225" y="3078500"/>
            <a:ext cx="2006700" cy="728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8"/>
          <p:cNvSpPr txBox="1"/>
          <p:nvPr>
            <p:ph type="ctrTitle"/>
          </p:nvPr>
        </p:nvSpPr>
        <p:spPr>
          <a:xfrm>
            <a:off x="457200" y="1430950"/>
            <a:ext cx="5486400" cy="11598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4400"/>
              <a:buNone/>
            </a:pPr>
            <a:r>
              <a:rPr lang="en"/>
              <a:t>CS Basics</a:t>
            </a:r>
            <a:endParaRPr/>
          </a:p>
        </p:txBody>
      </p:sp>
      <p:sp>
        <p:nvSpPr>
          <p:cNvPr id="338" name="Google Shape;338;p18"/>
          <p:cNvSpPr txBox="1"/>
          <p:nvPr>
            <p:ph idx="1" type="subTitle"/>
          </p:nvPr>
        </p:nvSpPr>
        <p:spPr>
          <a:xfrm>
            <a:off x="457200" y="2763852"/>
            <a:ext cx="5486400" cy="78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a:t>if-else statements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Recall from last project...</a:t>
            </a:r>
            <a:endParaRPr/>
          </a:p>
        </p:txBody>
      </p:sp>
      <p:sp>
        <p:nvSpPr>
          <p:cNvPr id="148" name="Google Shape;148;p2"/>
          <p:cNvSpPr txBox="1"/>
          <p:nvPr>
            <p:ph idx="1" type="body"/>
          </p:nvPr>
        </p:nvSpPr>
        <p:spPr>
          <a:xfrm>
            <a:off x="3023400" y="2158050"/>
            <a:ext cx="5798700" cy="23637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600"/>
              </a:spcBef>
              <a:spcAft>
                <a:spcPts val="0"/>
              </a:spcAft>
              <a:buSzPts val="2200"/>
              <a:buChar char="▰"/>
            </a:pPr>
            <a:r>
              <a:rPr lang="en" sz="2200"/>
              <a:t>We used </a:t>
            </a:r>
            <a:r>
              <a:rPr i="1" lang="en" sz="2200"/>
              <a:t>digitalWrite</a:t>
            </a:r>
            <a:r>
              <a:rPr lang="en" sz="2200"/>
              <a:t> to turn LED on/off</a:t>
            </a:r>
            <a:endParaRPr sz="2200"/>
          </a:p>
          <a:p>
            <a:pPr indent="-368300" lvl="0" marL="457200" rtl="0" algn="l">
              <a:lnSpc>
                <a:spcPct val="115000"/>
              </a:lnSpc>
              <a:spcBef>
                <a:spcPts val="0"/>
              </a:spcBef>
              <a:spcAft>
                <a:spcPts val="0"/>
              </a:spcAft>
              <a:buSzPts val="2200"/>
              <a:buChar char="▰"/>
            </a:pPr>
            <a:r>
              <a:rPr lang="en" sz="2200"/>
              <a:t>We used </a:t>
            </a:r>
            <a:r>
              <a:rPr i="1" lang="en" sz="2200"/>
              <a:t>analogRead</a:t>
            </a:r>
            <a:r>
              <a:rPr i="1" lang="en" sz="2200"/>
              <a:t> </a:t>
            </a:r>
            <a:r>
              <a:rPr lang="en" sz="2200"/>
              <a:t>to read voltage across potentiometer</a:t>
            </a:r>
            <a:endParaRPr sz="2200"/>
          </a:p>
          <a:p>
            <a:pPr indent="0" lvl="0" marL="0" rtl="0" algn="l">
              <a:lnSpc>
                <a:spcPct val="115000"/>
              </a:lnSpc>
              <a:spcBef>
                <a:spcPts val="600"/>
              </a:spcBef>
              <a:spcAft>
                <a:spcPts val="0"/>
              </a:spcAft>
              <a:buSzPts val="2400"/>
              <a:buNone/>
            </a:pPr>
            <a:r>
              <a:rPr lang="en" sz="2200"/>
              <a:t>But what does the </a:t>
            </a:r>
            <a:r>
              <a:rPr b="1" lang="en" sz="2200"/>
              <a:t>analog/digital</a:t>
            </a:r>
            <a:r>
              <a:rPr lang="en" sz="2200"/>
              <a:t> part mean?</a:t>
            </a:r>
            <a:endParaRPr sz="2200"/>
          </a:p>
        </p:txBody>
      </p:sp>
      <p:sp>
        <p:nvSpPr>
          <p:cNvPr id="149" name="Google Shape;149;p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150" name="Google Shape;150;p2"/>
          <p:cNvPicPr preferRelativeResize="0"/>
          <p:nvPr/>
        </p:nvPicPr>
        <p:blipFill rotWithShape="1">
          <a:blip r:embed="rId3">
            <a:alphaModFix/>
          </a:blip>
          <a:srcRect b="0" l="0" r="0" t="0"/>
          <a:stretch/>
        </p:blipFill>
        <p:spPr>
          <a:xfrm>
            <a:off x="352225" y="2447975"/>
            <a:ext cx="2378451" cy="17838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9"/>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if statements</a:t>
            </a:r>
            <a:endParaRPr/>
          </a:p>
        </p:txBody>
      </p:sp>
      <p:sp>
        <p:nvSpPr>
          <p:cNvPr id="344" name="Google Shape;344;p19"/>
          <p:cNvSpPr txBox="1"/>
          <p:nvPr>
            <p:ph idx="1" type="body"/>
          </p:nvPr>
        </p:nvSpPr>
        <p:spPr>
          <a:xfrm>
            <a:off x="1278150" y="2137900"/>
            <a:ext cx="6875100" cy="276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400"/>
              <a:buNone/>
            </a:pPr>
            <a:r>
              <a:rPr lang="en"/>
              <a:t>if(</a:t>
            </a:r>
            <a:r>
              <a:rPr b="1" lang="en">
                <a:solidFill>
                  <a:srgbClr val="CC0000"/>
                </a:solidFill>
              </a:rPr>
              <a:t>x</a:t>
            </a:r>
            <a:r>
              <a:rPr lang="en"/>
              <a:t>) {</a:t>
            </a:r>
            <a:endParaRPr/>
          </a:p>
          <a:p>
            <a:pPr indent="0" lvl="0" marL="0" rtl="0" algn="l">
              <a:lnSpc>
                <a:spcPct val="115000"/>
              </a:lnSpc>
              <a:spcBef>
                <a:spcPts val="600"/>
              </a:spcBef>
              <a:spcAft>
                <a:spcPts val="0"/>
              </a:spcAft>
              <a:buSzPts val="2400"/>
              <a:buNone/>
            </a:pPr>
            <a:r>
              <a:rPr lang="en"/>
              <a:t>	</a:t>
            </a:r>
            <a:r>
              <a:rPr b="1" lang="en">
                <a:solidFill>
                  <a:srgbClr val="1155CC"/>
                </a:solidFill>
              </a:rPr>
              <a:t>y;</a:t>
            </a:r>
            <a:endParaRPr b="1">
              <a:solidFill>
                <a:srgbClr val="1155CC"/>
              </a:solidFill>
            </a:endParaRPr>
          </a:p>
          <a:p>
            <a:pPr indent="0" lvl="0" marL="0" rtl="0" algn="l">
              <a:lnSpc>
                <a:spcPct val="115000"/>
              </a:lnSpc>
              <a:spcBef>
                <a:spcPts val="600"/>
              </a:spcBef>
              <a:spcAft>
                <a:spcPts val="0"/>
              </a:spcAft>
              <a:buSzPts val="2400"/>
              <a:buNone/>
            </a:pPr>
            <a:r>
              <a:rPr lang="en"/>
              <a:t>}</a:t>
            </a:r>
            <a:endParaRPr/>
          </a:p>
          <a:p>
            <a:pPr indent="-381000" lvl="0" marL="457200" rtl="0" algn="l">
              <a:lnSpc>
                <a:spcPct val="115000"/>
              </a:lnSpc>
              <a:spcBef>
                <a:spcPts val="1000"/>
              </a:spcBef>
              <a:spcAft>
                <a:spcPts val="0"/>
              </a:spcAft>
              <a:buSzPts val="2400"/>
              <a:buChar char="▰"/>
            </a:pPr>
            <a:r>
              <a:rPr lang="en"/>
              <a:t>If </a:t>
            </a:r>
            <a:r>
              <a:rPr b="1" lang="en">
                <a:solidFill>
                  <a:srgbClr val="CC0000"/>
                </a:solidFill>
              </a:rPr>
              <a:t>x</a:t>
            </a:r>
            <a:r>
              <a:rPr lang="en"/>
              <a:t> is true, then all statements inside the brackets (such as </a:t>
            </a:r>
            <a:r>
              <a:rPr b="1" lang="en">
                <a:solidFill>
                  <a:srgbClr val="3C78D8"/>
                </a:solidFill>
              </a:rPr>
              <a:t>y</a:t>
            </a:r>
            <a:r>
              <a:rPr lang="en"/>
              <a:t>) will be executed</a:t>
            </a:r>
            <a:endParaRPr/>
          </a:p>
          <a:p>
            <a:pPr indent="-381000" lvl="0" marL="457200" rtl="0" algn="l">
              <a:lnSpc>
                <a:spcPct val="115000"/>
              </a:lnSpc>
              <a:spcBef>
                <a:spcPts val="0"/>
              </a:spcBef>
              <a:spcAft>
                <a:spcPts val="0"/>
              </a:spcAft>
              <a:buSzPts val="2400"/>
              <a:buChar char="▰"/>
            </a:pPr>
            <a:r>
              <a:rPr lang="en"/>
              <a:t>Example: If you are in OPS, finish Project 2</a:t>
            </a:r>
            <a:endParaRPr/>
          </a:p>
        </p:txBody>
      </p:sp>
      <p:sp>
        <p:nvSpPr>
          <p:cNvPr id="345" name="Google Shape;345;p1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0"/>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if statements - an example</a:t>
            </a:r>
            <a:endParaRPr/>
          </a:p>
        </p:txBody>
      </p:sp>
      <p:sp>
        <p:nvSpPr>
          <p:cNvPr id="351" name="Google Shape;351;p20"/>
          <p:cNvSpPr txBox="1"/>
          <p:nvPr>
            <p:ph idx="1" type="body"/>
          </p:nvPr>
        </p:nvSpPr>
        <p:spPr>
          <a:xfrm>
            <a:off x="657775" y="2137900"/>
            <a:ext cx="8076600" cy="276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400"/>
              <a:buNone/>
            </a:pPr>
            <a:r>
              <a:rPr lang="en"/>
              <a:t>if(</a:t>
            </a:r>
            <a:r>
              <a:rPr b="1" lang="en">
                <a:solidFill>
                  <a:srgbClr val="CC0000"/>
                </a:solidFill>
              </a:rPr>
              <a:t>analogRead(POT) &gt; 500</a:t>
            </a:r>
            <a:r>
              <a:rPr lang="en"/>
              <a:t>) {</a:t>
            </a:r>
            <a:endParaRPr/>
          </a:p>
          <a:p>
            <a:pPr indent="0" lvl="0" marL="0" rtl="0" algn="l">
              <a:lnSpc>
                <a:spcPct val="115000"/>
              </a:lnSpc>
              <a:spcBef>
                <a:spcPts val="600"/>
              </a:spcBef>
              <a:spcAft>
                <a:spcPts val="0"/>
              </a:spcAft>
              <a:buSzPts val="2400"/>
              <a:buNone/>
            </a:pPr>
            <a:r>
              <a:rPr lang="en"/>
              <a:t>	</a:t>
            </a:r>
            <a:r>
              <a:rPr b="1" lang="en">
                <a:solidFill>
                  <a:srgbClr val="1155CC"/>
                </a:solidFill>
              </a:rPr>
              <a:t>digitalWrite(LED, HIGH);</a:t>
            </a:r>
            <a:endParaRPr b="1">
              <a:solidFill>
                <a:srgbClr val="1155CC"/>
              </a:solidFill>
            </a:endParaRPr>
          </a:p>
          <a:p>
            <a:pPr indent="0" lvl="0" marL="0" rtl="0" algn="l">
              <a:lnSpc>
                <a:spcPct val="115000"/>
              </a:lnSpc>
              <a:spcBef>
                <a:spcPts val="600"/>
              </a:spcBef>
              <a:spcAft>
                <a:spcPts val="0"/>
              </a:spcAft>
              <a:buSzPts val="2400"/>
              <a:buNone/>
            </a:pPr>
            <a:r>
              <a:rPr b="1" lang="en">
                <a:solidFill>
                  <a:srgbClr val="1155CC"/>
                </a:solidFill>
              </a:rPr>
              <a:t>	Serial.print(“LED turned on!);</a:t>
            </a:r>
            <a:endParaRPr b="1">
              <a:solidFill>
                <a:srgbClr val="1155CC"/>
              </a:solidFill>
            </a:endParaRPr>
          </a:p>
          <a:p>
            <a:pPr indent="0" lvl="0" marL="0" rtl="0" algn="l">
              <a:lnSpc>
                <a:spcPct val="115000"/>
              </a:lnSpc>
              <a:spcBef>
                <a:spcPts val="600"/>
              </a:spcBef>
              <a:spcAft>
                <a:spcPts val="0"/>
              </a:spcAft>
              <a:buSzPts val="2400"/>
              <a:buNone/>
            </a:pPr>
            <a:r>
              <a:rPr lang="en"/>
              <a:t>}</a:t>
            </a:r>
            <a:endParaRPr/>
          </a:p>
          <a:p>
            <a:pPr indent="-381000" lvl="0" marL="457200" rtl="0" algn="l">
              <a:lnSpc>
                <a:spcPct val="115000"/>
              </a:lnSpc>
              <a:spcBef>
                <a:spcPts val="600"/>
              </a:spcBef>
              <a:spcAft>
                <a:spcPts val="0"/>
              </a:spcAft>
              <a:buSzPts val="2400"/>
              <a:buChar char="▰"/>
            </a:pPr>
            <a:r>
              <a:rPr lang="en"/>
              <a:t>If </a:t>
            </a:r>
            <a:r>
              <a:rPr b="1" lang="en">
                <a:solidFill>
                  <a:srgbClr val="CC0000"/>
                </a:solidFill>
              </a:rPr>
              <a:t>the read voltage value at POT is greater than 500</a:t>
            </a:r>
            <a:r>
              <a:rPr lang="en"/>
              <a:t>, then </a:t>
            </a:r>
            <a:r>
              <a:rPr b="1" lang="en">
                <a:solidFill>
                  <a:srgbClr val="1155CC"/>
                </a:solidFill>
              </a:rPr>
              <a:t>turn on the LED and print to monitor.</a:t>
            </a:r>
            <a:endParaRPr b="1">
              <a:solidFill>
                <a:srgbClr val="1155CC"/>
              </a:solidFill>
            </a:endParaRPr>
          </a:p>
        </p:txBody>
      </p:sp>
      <p:sp>
        <p:nvSpPr>
          <p:cNvPr id="352" name="Google Shape;352;p2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1"/>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if-else statements </a:t>
            </a:r>
            <a:endParaRPr/>
          </a:p>
        </p:txBody>
      </p:sp>
      <p:sp>
        <p:nvSpPr>
          <p:cNvPr id="358" name="Google Shape;358;p2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59" name="Google Shape;359;p21"/>
          <p:cNvSpPr txBox="1"/>
          <p:nvPr>
            <p:ph idx="1" type="body"/>
          </p:nvPr>
        </p:nvSpPr>
        <p:spPr>
          <a:xfrm>
            <a:off x="1278150" y="2061700"/>
            <a:ext cx="1385100" cy="276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400"/>
              <a:buNone/>
            </a:pPr>
            <a:r>
              <a:rPr lang="en"/>
              <a:t>if(</a:t>
            </a:r>
            <a:r>
              <a:rPr b="1" lang="en">
                <a:solidFill>
                  <a:srgbClr val="CC0000"/>
                </a:solidFill>
              </a:rPr>
              <a:t>x</a:t>
            </a:r>
            <a:r>
              <a:rPr lang="en"/>
              <a:t>) {</a:t>
            </a:r>
            <a:endParaRPr/>
          </a:p>
          <a:p>
            <a:pPr indent="0" lvl="0" marL="0" rtl="0" algn="l">
              <a:lnSpc>
                <a:spcPct val="115000"/>
              </a:lnSpc>
              <a:spcBef>
                <a:spcPts val="600"/>
              </a:spcBef>
              <a:spcAft>
                <a:spcPts val="0"/>
              </a:spcAft>
              <a:buSzPts val="2400"/>
              <a:buNone/>
            </a:pPr>
            <a:r>
              <a:rPr lang="en"/>
              <a:t>	</a:t>
            </a:r>
            <a:r>
              <a:rPr b="1" lang="en">
                <a:solidFill>
                  <a:srgbClr val="1155CC"/>
                </a:solidFill>
              </a:rPr>
              <a:t>y;</a:t>
            </a:r>
            <a:endParaRPr b="1">
              <a:solidFill>
                <a:srgbClr val="1155CC"/>
              </a:solidFill>
            </a:endParaRPr>
          </a:p>
          <a:p>
            <a:pPr indent="0" lvl="0" marL="0" rtl="0" algn="l">
              <a:lnSpc>
                <a:spcPct val="115000"/>
              </a:lnSpc>
              <a:spcBef>
                <a:spcPts val="600"/>
              </a:spcBef>
              <a:spcAft>
                <a:spcPts val="0"/>
              </a:spcAft>
              <a:buSzPts val="2400"/>
              <a:buNone/>
            </a:pPr>
            <a:r>
              <a:rPr lang="en"/>
              <a:t>} else {</a:t>
            </a:r>
            <a:endParaRPr/>
          </a:p>
          <a:p>
            <a:pPr indent="457200" lvl="0" marL="0" rtl="0" algn="l">
              <a:lnSpc>
                <a:spcPct val="115000"/>
              </a:lnSpc>
              <a:spcBef>
                <a:spcPts val="600"/>
              </a:spcBef>
              <a:spcAft>
                <a:spcPts val="0"/>
              </a:spcAft>
              <a:buSzPts val="2400"/>
              <a:buNone/>
            </a:pPr>
            <a:r>
              <a:rPr b="1" lang="en">
                <a:solidFill>
                  <a:srgbClr val="9900FF"/>
                </a:solidFill>
              </a:rPr>
              <a:t>z;</a:t>
            </a:r>
            <a:endParaRPr b="1">
              <a:solidFill>
                <a:srgbClr val="9900FF"/>
              </a:solidFill>
            </a:endParaRPr>
          </a:p>
          <a:p>
            <a:pPr indent="0" lvl="0" marL="0" rtl="0" algn="l">
              <a:lnSpc>
                <a:spcPct val="115000"/>
              </a:lnSpc>
              <a:spcBef>
                <a:spcPts val="600"/>
              </a:spcBef>
              <a:spcAft>
                <a:spcPts val="0"/>
              </a:spcAft>
              <a:buSzPts val="2400"/>
              <a:buNone/>
            </a:pPr>
            <a:r>
              <a:rPr lang="en">
                <a:solidFill>
                  <a:srgbClr val="000000"/>
                </a:solidFill>
              </a:rPr>
              <a:t>}</a:t>
            </a:r>
            <a:endParaRPr>
              <a:solidFill>
                <a:srgbClr val="000000"/>
              </a:solidFill>
            </a:endParaRPr>
          </a:p>
          <a:p>
            <a:pPr indent="0" lvl="0" marL="0" rtl="0" algn="l">
              <a:lnSpc>
                <a:spcPct val="115000"/>
              </a:lnSpc>
              <a:spcBef>
                <a:spcPts val="600"/>
              </a:spcBef>
              <a:spcAft>
                <a:spcPts val="0"/>
              </a:spcAft>
              <a:buSzPts val="2400"/>
              <a:buNone/>
            </a:pPr>
            <a:r>
              <a:t/>
            </a:r>
            <a:endParaRPr/>
          </a:p>
        </p:txBody>
      </p:sp>
      <p:sp>
        <p:nvSpPr>
          <p:cNvPr id="360" name="Google Shape;360;p21"/>
          <p:cNvSpPr txBox="1"/>
          <p:nvPr/>
        </p:nvSpPr>
        <p:spPr>
          <a:xfrm>
            <a:off x="3100675" y="1632100"/>
            <a:ext cx="5682600" cy="269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Clr>
                <a:srgbClr val="000000"/>
              </a:buClr>
              <a:buSzPts val="2400"/>
              <a:buFont typeface="Arial"/>
              <a:buNone/>
            </a:pPr>
            <a:r>
              <a:rPr b="0" i="0" lang="en" sz="2400" u="none" cap="none" strike="noStrike">
                <a:solidFill>
                  <a:srgbClr val="00001A"/>
                </a:solidFill>
                <a:latin typeface="Chivo"/>
                <a:ea typeface="Chivo"/>
                <a:cs typeface="Chivo"/>
                <a:sym typeface="Chivo"/>
              </a:rPr>
              <a:t>2 Different Possibilities</a:t>
            </a:r>
            <a:endParaRPr b="0" i="0" sz="2400" u="none" cap="none" strike="noStrike">
              <a:solidFill>
                <a:srgbClr val="00001A"/>
              </a:solidFill>
              <a:latin typeface="Chivo"/>
              <a:ea typeface="Chivo"/>
              <a:cs typeface="Chivo"/>
              <a:sym typeface="Chivo"/>
            </a:endParaRPr>
          </a:p>
          <a:p>
            <a:pPr indent="-381000" lvl="0" marL="457200" marR="0" rtl="0" algn="l">
              <a:lnSpc>
                <a:spcPct val="115000"/>
              </a:lnSpc>
              <a:spcBef>
                <a:spcPts val="600"/>
              </a:spcBef>
              <a:spcAft>
                <a:spcPts val="0"/>
              </a:spcAft>
              <a:buClr>
                <a:srgbClr val="A6D683"/>
              </a:buClr>
              <a:buSzPts val="2400"/>
              <a:buFont typeface="Chivo"/>
              <a:buChar char="▰"/>
            </a:pPr>
            <a:r>
              <a:rPr b="0" i="0" lang="en" sz="2400" u="none" cap="none" strike="noStrike">
                <a:solidFill>
                  <a:srgbClr val="00001A"/>
                </a:solidFill>
                <a:latin typeface="Chivo"/>
                <a:ea typeface="Chivo"/>
                <a:cs typeface="Chivo"/>
                <a:sym typeface="Chivo"/>
              </a:rPr>
              <a:t>If </a:t>
            </a:r>
            <a:r>
              <a:rPr b="1" i="0" lang="en" sz="2400" u="none" cap="none" strike="noStrike">
                <a:solidFill>
                  <a:srgbClr val="CC0000"/>
                </a:solidFill>
                <a:latin typeface="Chivo"/>
                <a:ea typeface="Chivo"/>
                <a:cs typeface="Chivo"/>
                <a:sym typeface="Chivo"/>
              </a:rPr>
              <a:t>x</a:t>
            </a:r>
            <a:r>
              <a:rPr b="0" i="0" lang="en" sz="2400" u="none" cap="none" strike="noStrike">
                <a:solidFill>
                  <a:srgbClr val="00001A"/>
                </a:solidFill>
                <a:latin typeface="Chivo"/>
                <a:ea typeface="Chivo"/>
                <a:cs typeface="Chivo"/>
                <a:sym typeface="Chivo"/>
              </a:rPr>
              <a:t> is </a:t>
            </a:r>
            <a:r>
              <a:rPr b="1" i="0" lang="en" sz="2400" u="none" cap="none" strike="noStrike">
                <a:solidFill>
                  <a:srgbClr val="6AA84F"/>
                </a:solidFill>
                <a:latin typeface="Chivo"/>
                <a:ea typeface="Chivo"/>
                <a:cs typeface="Chivo"/>
                <a:sym typeface="Chivo"/>
              </a:rPr>
              <a:t>true</a:t>
            </a:r>
            <a:r>
              <a:rPr b="0" i="0" lang="en" sz="2400" u="none" cap="none" strike="noStrike">
                <a:solidFill>
                  <a:srgbClr val="00001A"/>
                </a:solidFill>
                <a:latin typeface="Chivo"/>
                <a:ea typeface="Chivo"/>
                <a:cs typeface="Chivo"/>
                <a:sym typeface="Chivo"/>
              </a:rPr>
              <a:t>, then all statements inside the brackets (such as </a:t>
            </a:r>
            <a:r>
              <a:rPr b="1" i="0" lang="en" sz="2400" u="none" cap="none" strike="noStrike">
                <a:solidFill>
                  <a:srgbClr val="3C78D8"/>
                </a:solidFill>
                <a:latin typeface="Chivo"/>
                <a:ea typeface="Chivo"/>
                <a:cs typeface="Chivo"/>
                <a:sym typeface="Chivo"/>
              </a:rPr>
              <a:t>y</a:t>
            </a:r>
            <a:r>
              <a:rPr b="0" i="0" lang="en" sz="2400" u="none" cap="none" strike="noStrike">
                <a:solidFill>
                  <a:srgbClr val="00001A"/>
                </a:solidFill>
                <a:latin typeface="Chivo"/>
                <a:ea typeface="Chivo"/>
                <a:cs typeface="Chivo"/>
                <a:sym typeface="Chivo"/>
              </a:rPr>
              <a:t>) will be executed</a:t>
            </a:r>
            <a:endParaRPr b="0" i="0" sz="2400" u="none" cap="none" strike="noStrike">
              <a:solidFill>
                <a:srgbClr val="00001A"/>
              </a:solidFill>
              <a:latin typeface="Chivo"/>
              <a:ea typeface="Chivo"/>
              <a:cs typeface="Chivo"/>
              <a:sym typeface="Chivo"/>
            </a:endParaRPr>
          </a:p>
          <a:p>
            <a:pPr indent="-381000" lvl="0" marL="457200" marR="0" rtl="0" algn="l">
              <a:lnSpc>
                <a:spcPct val="115000"/>
              </a:lnSpc>
              <a:spcBef>
                <a:spcPts val="0"/>
              </a:spcBef>
              <a:spcAft>
                <a:spcPts val="0"/>
              </a:spcAft>
              <a:buClr>
                <a:srgbClr val="A6D683"/>
              </a:buClr>
              <a:buSzPts val="2400"/>
              <a:buFont typeface="Chivo"/>
              <a:buChar char="▰"/>
            </a:pPr>
            <a:r>
              <a:rPr b="0" i="0" lang="en" sz="2400" u="none" cap="none" strike="noStrike">
                <a:solidFill>
                  <a:srgbClr val="00001A"/>
                </a:solidFill>
                <a:latin typeface="Chivo"/>
                <a:ea typeface="Chivo"/>
                <a:cs typeface="Chivo"/>
                <a:sym typeface="Chivo"/>
              </a:rPr>
              <a:t>If </a:t>
            </a:r>
            <a:r>
              <a:rPr b="1" i="0" lang="en" sz="2400" u="none" cap="none" strike="noStrike">
                <a:solidFill>
                  <a:srgbClr val="CC0000"/>
                </a:solidFill>
                <a:latin typeface="Chivo"/>
                <a:ea typeface="Chivo"/>
                <a:cs typeface="Chivo"/>
                <a:sym typeface="Chivo"/>
              </a:rPr>
              <a:t>x </a:t>
            </a:r>
            <a:r>
              <a:rPr b="0" i="0" lang="en" sz="2400" u="none" cap="none" strike="noStrike">
                <a:solidFill>
                  <a:srgbClr val="000000"/>
                </a:solidFill>
                <a:latin typeface="Chivo"/>
                <a:ea typeface="Chivo"/>
                <a:cs typeface="Chivo"/>
                <a:sym typeface="Chivo"/>
              </a:rPr>
              <a:t>is </a:t>
            </a:r>
            <a:r>
              <a:rPr b="1" i="0" lang="en" sz="2400" u="none" cap="none" strike="noStrike">
                <a:solidFill>
                  <a:srgbClr val="FF0000"/>
                </a:solidFill>
                <a:latin typeface="Chivo"/>
                <a:ea typeface="Chivo"/>
                <a:cs typeface="Chivo"/>
                <a:sym typeface="Chivo"/>
              </a:rPr>
              <a:t>not true</a:t>
            </a:r>
            <a:r>
              <a:rPr b="0" i="0" lang="en" sz="2400" u="none" cap="none" strike="noStrike">
                <a:solidFill>
                  <a:srgbClr val="000000"/>
                </a:solidFill>
                <a:latin typeface="Chivo"/>
                <a:ea typeface="Chivo"/>
                <a:cs typeface="Chivo"/>
                <a:sym typeface="Chivo"/>
              </a:rPr>
              <a:t>, then everything inside the else brackets (such as </a:t>
            </a:r>
            <a:r>
              <a:rPr b="1" i="0" lang="en" sz="2400" u="none" cap="none" strike="noStrike">
                <a:solidFill>
                  <a:srgbClr val="9900FF"/>
                </a:solidFill>
                <a:latin typeface="Chivo"/>
                <a:ea typeface="Chivo"/>
                <a:cs typeface="Chivo"/>
                <a:sym typeface="Chivo"/>
              </a:rPr>
              <a:t>z</a:t>
            </a:r>
            <a:r>
              <a:rPr b="0" i="0" lang="en" sz="2400" u="none" cap="none" strike="noStrike">
                <a:solidFill>
                  <a:srgbClr val="000000"/>
                </a:solidFill>
                <a:latin typeface="Chivo"/>
                <a:ea typeface="Chivo"/>
                <a:cs typeface="Chivo"/>
                <a:sym typeface="Chivo"/>
              </a:rPr>
              <a:t>) will be executed</a:t>
            </a:r>
            <a:endParaRPr b="0" i="0" sz="2400" u="none" cap="none" strike="noStrike">
              <a:solidFill>
                <a:srgbClr val="000000"/>
              </a:solidFill>
              <a:latin typeface="Chivo"/>
              <a:ea typeface="Chivo"/>
              <a:cs typeface="Chivo"/>
              <a:sym typeface="Chiv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ivo"/>
              <a:ea typeface="Chivo"/>
              <a:cs typeface="Chivo"/>
              <a:sym typeface="Chiv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2"/>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Using if-else if statements for several states</a:t>
            </a:r>
            <a:endParaRPr/>
          </a:p>
        </p:txBody>
      </p:sp>
      <p:sp>
        <p:nvSpPr>
          <p:cNvPr id="366" name="Google Shape;366;p2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67" name="Google Shape;367;p22"/>
          <p:cNvSpPr txBox="1"/>
          <p:nvPr>
            <p:ph idx="1" type="body"/>
          </p:nvPr>
        </p:nvSpPr>
        <p:spPr>
          <a:xfrm>
            <a:off x="1120925" y="2012775"/>
            <a:ext cx="2494200" cy="2746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400"/>
              <a:buNone/>
            </a:pPr>
            <a:r>
              <a:rPr lang="en" sz="1500"/>
              <a:t>if(</a:t>
            </a:r>
            <a:r>
              <a:rPr b="1" lang="en" sz="1500">
                <a:solidFill>
                  <a:srgbClr val="CC0000"/>
                </a:solidFill>
              </a:rPr>
              <a:t>x1</a:t>
            </a:r>
            <a:r>
              <a:rPr lang="en" sz="1500"/>
              <a:t>) {</a:t>
            </a:r>
            <a:endParaRPr sz="1500"/>
          </a:p>
          <a:p>
            <a:pPr indent="0" lvl="0" marL="0" rtl="0" algn="l">
              <a:lnSpc>
                <a:spcPct val="115000"/>
              </a:lnSpc>
              <a:spcBef>
                <a:spcPts val="600"/>
              </a:spcBef>
              <a:spcAft>
                <a:spcPts val="0"/>
              </a:spcAft>
              <a:buSzPts val="2400"/>
              <a:buNone/>
            </a:pPr>
            <a:r>
              <a:rPr lang="en" sz="1500"/>
              <a:t>	</a:t>
            </a:r>
            <a:r>
              <a:rPr b="1" lang="en" sz="1500">
                <a:solidFill>
                  <a:srgbClr val="1155CC"/>
                </a:solidFill>
              </a:rPr>
              <a:t>y;</a:t>
            </a:r>
            <a:endParaRPr b="1" sz="1500">
              <a:solidFill>
                <a:srgbClr val="1155CC"/>
              </a:solidFill>
            </a:endParaRPr>
          </a:p>
          <a:p>
            <a:pPr indent="0" lvl="0" marL="0" rtl="0" algn="l">
              <a:lnSpc>
                <a:spcPct val="115000"/>
              </a:lnSpc>
              <a:spcBef>
                <a:spcPts val="600"/>
              </a:spcBef>
              <a:spcAft>
                <a:spcPts val="0"/>
              </a:spcAft>
              <a:buSzPts val="2400"/>
              <a:buNone/>
            </a:pPr>
            <a:r>
              <a:rPr lang="en" sz="1500"/>
              <a:t>} else if(</a:t>
            </a:r>
            <a:r>
              <a:rPr b="1" lang="en" sz="1500">
                <a:solidFill>
                  <a:srgbClr val="CC0000"/>
                </a:solidFill>
              </a:rPr>
              <a:t>x2</a:t>
            </a:r>
            <a:r>
              <a:rPr lang="en" sz="1500"/>
              <a:t>) {</a:t>
            </a:r>
            <a:endParaRPr sz="1500"/>
          </a:p>
          <a:p>
            <a:pPr indent="457200" lvl="0" marL="0" rtl="0" algn="l">
              <a:lnSpc>
                <a:spcPct val="115000"/>
              </a:lnSpc>
              <a:spcBef>
                <a:spcPts val="600"/>
              </a:spcBef>
              <a:spcAft>
                <a:spcPts val="0"/>
              </a:spcAft>
              <a:buSzPts val="2400"/>
              <a:buNone/>
            </a:pPr>
            <a:r>
              <a:rPr b="1" lang="en" sz="1500">
                <a:solidFill>
                  <a:srgbClr val="9900FF"/>
                </a:solidFill>
              </a:rPr>
              <a:t>z;</a:t>
            </a:r>
            <a:endParaRPr b="1" sz="1500">
              <a:solidFill>
                <a:srgbClr val="9900FF"/>
              </a:solidFill>
            </a:endParaRPr>
          </a:p>
          <a:p>
            <a:pPr indent="0" lvl="0" marL="0" rtl="0" algn="l">
              <a:lnSpc>
                <a:spcPct val="115000"/>
              </a:lnSpc>
              <a:spcBef>
                <a:spcPts val="600"/>
              </a:spcBef>
              <a:spcAft>
                <a:spcPts val="0"/>
              </a:spcAft>
              <a:buSzPts val="2400"/>
              <a:buNone/>
            </a:pPr>
            <a:r>
              <a:rPr lang="en" sz="1500">
                <a:solidFill>
                  <a:srgbClr val="000000"/>
                </a:solidFill>
              </a:rPr>
              <a:t>} else if(</a:t>
            </a:r>
            <a:r>
              <a:rPr b="1" lang="en" sz="1500">
                <a:solidFill>
                  <a:srgbClr val="CC0000"/>
                </a:solidFill>
              </a:rPr>
              <a:t>x3</a:t>
            </a:r>
            <a:r>
              <a:rPr lang="en" sz="1500">
                <a:solidFill>
                  <a:srgbClr val="000000"/>
                </a:solidFill>
              </a:rPr>
              <a:t>) {</a:t>
            </a:r>
            <a:endParaRPr sz="1500">
              <a:solidFill>
                <a:srgbClr val="000000"/>
              </a:solidFill>
            </a:endParaRPr>
          </a:p>
          <a:p>
            <a:pPr indent="0" lvl="0" marL="0" rtl="0" algn="l">
              <a:lnSpc>
                <a:spcPct val="115000"/>
              </a:lnSpc>
              <a:spcBef>
                <a:spcPts val="600"/>
              </a:spcBef>
              <a:spcAft>
                <a:spcPts val="0"/>
              </a:spcAft>
              <a:buSzPts val="2400"/>
              <a:buNone/>
            </a:pPr>
            <a:r>
              <a:rPr lang="en" sz="1500">
                <a:solidFill>
                  <a:srgbClr val="000000"/>
                </a:solidFill>
              </a:rPr>
              <a:t>	</a:t>
            </a:r>
            <a:r>
              <a:rPr b="1" lang="en" sz="1500">
                <a:solidFill>
                  <a:srgbClr val="FF00FF"/>
                </a:solidFill>
              </a:rPr>
              <a:t>w;</a:t>
            </a:r>
            <a:endParaRPr b="1" sz="1500">
              <a:solidFill>
                <a:srgbClr val="FF00FF"/>
              </a:solidFill>
            </a:endParaRPr>
          </a:p>
          <a:p>
            <a:pPr indent="0" lvl="0" marL="0" rtl="0" algn="l">
              <a:lnSpc>
                <a:spcPct val="115000"/>
              </a:lnSpc>
              <a:spcBef>
                <a:spcPts val="600"/>
              </a:spcBef>
              <a:spcAft>
                <a:spcPts val="0"/>
              </a:spcAft>
              <a:buSzPts val="2400"/>
              <a:buNone/>
            </a:pPr>
            <a:r>
              <a:rPr lang="en" sz="1500">
                <a:solidFill>
                  <a:srgbClr val="000000"/>
                </a:solidFill>
              </a:rPr>
              <a:t>} else{</a:t>
            </a:r>
            <a:endParaRPr sz="1500">
              <a:solidFill>
                <a:srgbClr val="000000"/>
              </a:solidFill>
            </a:endParaRPr>
          </a:p>
          <a:p>
            <a:pPr indent="0" lvl="0" marL="0" rtl="0" algn="l">
              <a:lnSpc>
                <a:spcPct val="115000"/>
              </a:lnSpc>
              <a:spcBef>
                <a:spcPts val="600"/>
              </a:spcBef>
              <a:spcAft>
                <a:spcPts val="0"/>
              </a:spcAft>
              <a:buSzPts val="2400"/>
              <a:buNone/>
            </a:pPr>
            <a:r>
              <a:rPr lang="en" sz="1500">
                <a:solidFill>
                  <a:srgbClr val="000000"/>
                </a:solidFill>
              </a:rPr>
              <a:t>	b;</a:t>
            </a:r>
            <a:endParaRPr sz="1500">
              <a:solidFill>
                <a:srgbClr val="000000"/>
              </a:solidFill>
            </a:endParaRPr>
          </a:p>
          <a:p>
            <a:pPr indent="0" lvl="0" marL="0" rtl="0" algn="l">
              <a:lnSpc>
                <a:spcPct val="115000"/>
              </a:lnSpc>
              <a:spcBef>
                <a:spcPts val="600"/>
              </a:spcBef>
              <a:spcAft>
                <a:spcPts val="0"/>
              </a:spcAft>
              <a:buSzPts val="2400"/>
              <a:buNone/>
            </a:pPr>
            <a:r>
              <a:rPr lang="en" sz="1500">
                <a:solidFill>
                  <a:srgbClr val="000000"/>
                </a:solidFill>
              </a:rPr>
              <a:t>}</a:t>
            </a:r>
            <a:endParaRPr sz="1500">
              <a:solidFill>
                <a:srgbClr val="000000"/>
              </a:solidFill>
            </a:endParaRPr>
          </a:p>
          <a:p>
            <a:pPr indent="0" lvl="0" marL="0" rtl="0" algn="l">
              <a:lnSpc>
                <a:spcPct val="115000"/>
              </a:lnSpc>
              <a:spcBef>
                <a:spcPts val="600"/>
              </a:spcBef>
              <a:spcAft>
                <a:spcPts val="0"/>
              </a:spcAft>
              <a:buSzPts val="2400"/>
              <a:buNone/>
            </a:pPr>
            <a:r>
              <a:t/>
            </a:r>
            <a:endParaRPr sz="1500"/>
          </a:p>
        </p:txBody>
      </p:sp>
      <p:sp>
        <p:nvSpPr>
          <p:cNvPr id="368" name="Google Shape;368;p22"/>
          <p:cNvSpPr txBox="1"/>
          <p:nvPr/>
        </p:nvSpPr>
        <p:spPr>
          <a:xfrm>
            <a:off x="3267950" y="1503850"/>
            <a:ext cx="5682600" cy="353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Clr>
                <a:srgbClr val="000000"/>
              </a:buClr>
              <a:buSzPts val="2400"/>
              <a:buFont typeface="Arial"/>
              <a:buNone/>
            </a:pPr>
            <a:r>
              <a:rPr b="0" i="0" lang="en" sz="2400" u="none" cap="none" strike="noStrike">
                <a:solidFill>
                  <a:srgbClr val="00001A"/>
                </a:solidFill>
                <a:latin typeface="Chivo"/>
                <a:ea typeface="Chivo"/>
                <a:cs typeface="Chivo"/>
                <a:sym typeface="Chivo"/>
              </a:rPr>
              <a:t>4 Possibilities</a:t>
            </a:r>
            <a:endParaRPr b="0" i="0" sz="2400" u="none" cap="none" strike="noStrike">
              <a:solidFill>
                <a:srgbClr val="00001A"/>
              </a:solidFill>
              <a:latin typeface="Chivo"/>
              <a:ea typeface="Chivo"/>
              <a:cs typeface="Chivo"/>
              <a:sym typeface="Chivo"/>
            </a:endParaRPr>
          </a:p>
          <a:p>
            <a:pPr indent="-381000" lvl="0" marL="457200" marR="0" rtl="0" algn="l">
              <a:lnSpc>
                <a:spcPct val="115000"/>
              </a:lnSpc>
              <a:spcBef>
                <a:spcPts val="600"/>
              </a:spcBef>
              <a:spcAft>
                <a:spcPts val="0"/>
              </a:spcAft>
              <a:buClr>
                <a:srgbClr val="A6D683"/>
              </a:buClr>
              <a:buSzPts val="2400"/>
              <a:buFont typeface="Chivo"/>
              <a:buChar char="▰"/>
            </a:pPr>
            <a:r>
              <a:rPr b="0" i="0" lang="en" sz="2400" u="none" cap="none" strike="noStrike">
                <a:solidFill>
                  <a:srgbClr val="00001A"/>
                </a:solidFill>
                <a:latin typeface="Chivo"/>
                <a:ea typeface="Chivo"/>
                <a:cs typeface="Chivo"/>
                <a:sym typeface="Chivo"/>
              </a:rPr>
              <a:t>Check if </a:t>
            </a:r>
            <a:r>
              <a:rPr b="1" i="0" lang="en" sz="2400" u="none" cap="none" strike="noStrike">
                <a:solidFill>
                  <a:srgbClr val="CC0000"/>
                </a:solidFill>
                <a:latin typeface="Chivo"/>
                <a:ea typeface="Chivo"/>
                <a:cs typeface="Chivo"/>
                <a:sym typeface="Chivo"/>
              </a:rPr>
              <a:t>x1</a:t>
            </a:r>
            <a:r>
              <a:rPr b="0" i="0" lang="en" sz="2400" u="none" cap="none" strike="noStrike">
                <a:solidFill>
                  <a:srgbClr val="00001A"/>
                </a:solidFill>
                <a:latin typeface="Chivo"/>
                <a:ea typeface="Chivo"/>
                <a:cs typeface="Chivo"/>
                <a:sym typeface="Chivo"/>
              </a:rPr>
              <a:t> is true. If it is false, check if </a:t>
            </a:r>
            <a:r>
              <a:rPr b="1" i="0" lang="en" sz="2400" u="none" cap="none" strike="noStrike">
                <a:solidFill>
                  <a:srgbClr val="CC0000"/>
                </a:solidFill>
                <a:latin typeface="Chivo"/>
                <a:ea typeface="Chivo"/>
                <a:cs typeface="Chivo"/>
                <a:sym typeface="Chivo"/>
              </a:rPr>
              <a:t>x2</a:t>
            </a:r>
            <a:r>
              <a:rPr b="0" i="0" lang="en" sz="2400" u="none" cap="none" strike="noStrike">
                <a:solidFill>
                  <a:srgbClr val="00001A"/>
                </a:solidFill>
                <a:latin typeface="Chivo"/>
                <a:ea typeface="Chivo"/>
                <a:cs typeface="Chivo"/>
                <a:sym typeface="Chivo"/>
              </a:rPr>
              <a:t> is true. If it is false, check if </a:t>
            </a:r>
            <a:r>
              <a:rPr b="1" i="0" lang="en" sz="2400" u="none" cap="none" strike="noStrike">
                <a:solidFill>
                  <a:srgbClr val="CC0000"/>
                </a:solidFill>
                <a:latin typeface="Chivo"/>
                <a:ea typeface="Chivo"/>
                <a:cs typeface="Chivo"/>
                <a:sym typeface="Chivo"/>
              </a:rPr>
              <a:t>x3</a:t>
            </a:r>
            <a:r>
              <a:rPr b="0" i="0" lang="en" sz="2400" u="none" cap="none" strike="noStrike">
                <a:solidFill>
                  <a:srgbClr val="00001A"/>
                </a:solidFill>
                <a:latin typeface="Chivo"/>
                <a:ea typeface="Chivo"/>
                <a:cs typeface="Chivo"/>
                <a:sym typeface="Chivo"/>
              </a:rPr>
              <a:t> is true, etc.</a:t>
            </a:r>
            <a:endParaRPr b="0" i="0" sz="2400" u="none" cap="none" strike="noStrike">
              <a:solidFill>
                <a:srgbClr val="00001A"/>
              </a:solidFill>
              <a:latin typeface="Chivo"/>
              <a:ea typeface="Chivo"/>
              <a:cs typeface="Chivo"/>
              <a:sym typeface="Chivo"/>
            </a:endParaRPr>
          </a:p>
          <a:p>
            <a:pPr indent="-381000" lvl="0" marL="457200" marR="0" rtl="0" algn="l">
              <a:lnSpc>
                <a:spcPct val="115000"/>
              </a:lnSpc>
              <a:spcBef>
                <a:spcPts val="0"/>
              </a:spcBef>
              <a:spcAft>
                <a:spcPts val="0"/>
              </a:spcAft>
              <a:buClr>
                <a:srgbClr val="A6D683"/>
              </a:buClr>
              <a:buSzPts val="2400"/>
              <a:buFont typeface="Chivo"/>
              <a:buChar char="▰"/>
            </a:pPr>
            <a:r>
              <a:rPr b="0" i="0" lang="en" sz="2400" u="none" cap="none" strike="noStrike">
                <a:solidFill>
                  <a:srgbClr val="00001A"/>
                </a:solidFill>
                <a:latin typeface="Chivo"/>
                <a:ea typeface="Chivo"/>
                <a:cs typeface="Chivo"/>
                <a:sym typeface="Chivo"/>
              </a:rPr>
              <a:t>We can use this structure to test for a variety of different states</a:t>
            </a:r>
            <a:endParaRPr b="0" i="0" sz="2400" u="none" cap="none" strike="noStrike">
              <a:solidFill>
                <a:srgbClr val="00001A"/>
              </a:solidFill>
              <a:latin typeface="Chivo"/>
              <a:ea typeface="Chivo"/>
              <a:cs typeface="Chivo"/>
              <a:sym typeface="Chivo"/>
            </a:endParaRPr>
          </a:p>
          <a:p>
            <a:pPr indent="-381000" lvl="0" marL="457200" marR="0" rtl="0" algn="l">
              <a:lnSpc>
                <a:spcPct val="115000"/>
              </a:lnSpc>
              <a:spcBef>
                <a:spcPts val="0"/>
              </a:spcBef>
              <a:spcAft>
                <a:spcPts val="0"/>
              </a:spcAft>
              <a:buClr>
                <a:srgbClr val="A6D683"/>
              </a:buClr>
              <a:buSzPts val="2400"/>
              <a:buFont typeface="Chivo"/>
              <a:buChar char="▰"/>
            </a:pPr>
            <a:r>
              <a:rPr b="0" i="0" lang="en" sz="2400" u="none" cap="none" strike="noStrike">
                <a:solidFill>
                  <a:srgbClr val="00001A"/>
                </a:solidFill>
                <a:latin typeface="Chivo"/>
                <a:ea typeface="Chivo"/>
                <a:cs typeface="Chivo"/>
                <a:sym typeface="Chivo"/>
              </a:rPr>
              <a:t>Alternatively, use a switch statement</a:t>
            </a:r>
            <a:r>
              <a:rPr lang="en" sz="2400">
                <a:solidFill>
                  <a:srgbClr val="00001A"/>
                </a:solidFill>
                <a:latin typeface="Chivo"/>
                <a:ea typeface="Chivo"/>
                <a:cs typeface="Chivo"/>
                <a:sym typeface="Chivo"/>
              </a:rPr>
              <a:t>.</a:t>
            </a:r>
            <a:endParaRPr b="0" i="0" sz="2400" u="none" cap="none" strike="noStrike">
              <a:solidFill>
                <a:srgbClr val="00001A"/>
              </a:solidFill>
              <a:latin typeface="Chivo"/>
              <a:ea typeface="Chivo"/>
              <a:cs typeface="Chivo"/>
              <a:sym typeface="Chiv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ivo"/>
              <a:ea typeface="Chivo"/>
              <a:cs typeface="Chivo"/>
              <a:sym typeface="Chiv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3"/>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if-else state selection example</a:t>
            </a:r>
            <a:endParaRPr/>
          </a:p>
        </p:txBody>
      </p:sp>
      <p:sp>
        <p:nvSpPr>
          <p:cNvPr id="374" name="Google Shape;374;p2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75" name="Google Shape;375;p23"/>
          <p:cNvSpPr txBox="1"/>
          <p:nvPr>
            <p:ph idx="1" type="body"/>
          </p:nvPr>
        </p:nvSpPr>
        <p:spPr>
          <a:xfrm>
            <a:off x="1176000" y="1864475"/>
            <a:ext cx="5799300" cy="3105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400"/>
              <a:buNone/>
            </a:pPr>
            <a:r>
              <a:rPr lang="en" sz="1700"/>
              <a:t>if(</a:t>
            </a:r>
            <a:r>
              <a:rPr b="1" lang="en" sz="1700">
                <a:solidFill>
                  <a:srgbClr val="CC0000"/>
                </a:solidFill>
              </a:rPr>
              <a:t>x == 1</a:t>
            </a:r>
            <a:r>
              <a:rPr lang="en" sz="1700"/>
              <a:t>) {</a:t>
            </a:r>
            <a:endParaRPr sz="1700"/>
          </a:p>
          <a:p>
            <a:pPr indent="0" lvl="0" marL="0" rtl="0" algn="l">
              <a:lnSpc>
                <a:spcPct val="115000"/>
              </a:lnSpc>
              <a:spcBef>
                <a:spcPts val="600"/>
              </a:spcBef>
              <a:spcAft>
                <a:spcPts val="0"/>
              </a:spcAft>
              <a:buSzPts val="2400"/>
              <a:buNone/>
            </a:pPr>
            <a:r>
              <a:rPr lang="en" sz="1700"/>
              <a:t>	</a:t>
            </a:r>
            <a:r>
              <a:rPr b="1" lang="en" sz="1700">
                <a:solidFill>
                  <a:srgbClr val="1155CC"/>
                </a:solidFill>
              </a:rPr>
              <a:t>Serial.println(“January”);</a:t>
            </a:r>
            <a:endParaRPr b="1" sz="1700">
              <a:solidFill>
                <a:srgbClr val="1155CC"/>
              </a:solidFill>
            </a:endParaRPr>
          </a:p>
          <a:p>
            <a:pPr indent="0" lvl="0" marL="0" rtl="0" algn="l">
              <a:lnSpc>
                <a:spcPct val="115000"/>
              </a:lnSpc>
              <a:spcBef>
                <a:spcPts val="600"/>
              </a:spcBef>
              <a:spcAft>
                <a:spcPts val="0"/>
              </a:spcAft>
              <a:buSzPts val="2400"/>
              <a:buNone/>
            </a:pPr>
            <a:r>
              <a:rPr lang="en" sz="1700"/>
              <a:t>} else if(</a:t>
            </a:r>
            <a:r>
              <a:rPr b="1" lang="en" sz="1700">
                <a:solidFill>
                  <a:srgbClr val="CC0000"/>
                </a:solidFill>
              </a:rPr>
              <a:t>x == 2</a:t>
            </a:r>
            <a:r>
              <a:rPr lang="en" sz="1700"/>
              <a:t>) {</a:t>
            </a:r>
            <a:endParaRPr sz="1700"/>
          </a:p>
          <a:p>
            <a:pPr indent="457200" lvl="0" marL="0" rtl="0" algn="l">
              <a:lnSpc>
                <a:spcPct val="115000"/>
              </a:lnSpc>
              <a:spcBef>
                <a:spcPts val="600"/>
              </a:spcBef>
              <a:spcAft>
                <a:spcPts val="0"/>
              </a:spcAft>
              <a:buSzPts val="2400"/>
              <a:buNone/>
            </a:pPr>
            <a:r>
              <a:rPr b="1" lang="en" sz="1700">
                <a:solidFill>
                  <a:srgbClr val="9900FF"/>
                </a:solidFill>
              </a:rPr>
              <a:t>Serial.println(“February”);</a:t>
            </a:r>
            <a:endParaRPr b="1" sz="1700">
              <a:solidFill>
                <a:srgbClr val="9900FF"/>
              </a:solidFill>
            </a:endParaRPr>
          </a:p>
          <a:p>
            <a:pPr indent="0" lvl="0" marL="0" rtl="0" algn="l">
              <a:lnSpc>
                <a:spcPct val="115000"/>
              </a:lnSpc>
              <a:spcBef>
                <a:spcPts val="600"/>
              </a:spcBef>
              <a:spcAft>
                <a:spcPts val="0"/>
              </a:spcAft>
              <a:buSzPts val="2400"/>
              <a:buNone/>
            </a:pPr>
            <a:r>
              <a:rPr lang="en" sz="1700">
                <a:solidFill>
                  <a:srgbClr val="000000"/>
                </a:solidFill>
              </a:rPr>
              <a:t>} else if(</a:t>
            </a:r>
            <a:r>
              <a:rPr b="1" lang="en" sz="1700">
                <a:solidFill>
                  <a:srgbClr val="CC0000"/>
                </a:solidFill>
              </a:rPr>
              <a:t>x == 3</a:t>
            </a:r>
            <a:r>
              <a:rPr lang="en" sz="1700">
                <a:solidFill>
                  <a:srgbClr val="000000"/>
                </a:solidFill>
              </a:rPr>
              <a:t>) {</a:t>
            </a:r>
            <a:endParaRPr sz="1700">
              <a:solidFill>
                <a:srgbClr val="000000"/>
              </a:solidFill>
            </a:endParaRPr>
          </a:p>
          <a:p>
            <a:pPr indent="0" lvl="0" marL="0" rtl="0" algn="l">
              <a:lnSpc>
                <a:spcPct val="115000"/>
              </a:lnSpc>
              <a:spcBef>
                <a:spcPts val="600"/>
              </a:spcBef>
              <a:spcAft>
                <a:spcPts val="0"/>
              </a:spcAft>
              <a:buSzPts val="2400"/>
              <a:buNone/>
            </a:pPr>
            <a:r>
              <a:rPr lang="en" sz="1700">
                <a:solidFill>
                  <a:srgbClr val="000000"/>
                </a:solidFill>
              </a:rPr>
              <a:t>	</a:t>
            </a:r>
            <a:r>
              <a:rPr b="1" lang="en" sz="1700">
                <a:solidFill>
                  <a:srgbClr val="FF00FF"/>
                </a:solidFill>
              </a:rPr>
              <a:t>Serial.println(“March”);</a:t>
            </a:r>
            <a:endParaRPr b="1" sz="1700">
              <a:solidFill>
                <a:srgbClr val="FF00FF"/>
              </a:solidFill>
            </a:endParaRPr>
          </a:p>
          <a:p>
            <a:pPr indent="0" lvl="0" marL="0" rtl="0" algn="l">
              <a:lnSpc>
                <a:spcPct val="115000"/>
              </a:lnSpc>
              <a:spcBef>
                <a:spcPts val="600"/>
              </a:spcBef>
              <a:spcAft>
                <a:spcPts val="0"/>
              </a:spcAft>
              <a:buSzPts val="2400"/>
              <a:buNone/>
            </a:pPr>
            <a:r>
              <a:rPr lang="en" sz="1700">
                <a:solidFill>
                  <a:srgbClr val="000000"/>
                </a:solidFill>
              </a:rPr>
              <a:t>} else {</a:t>
            </a:r>
            <a:endParaRPr sz="1700">
              <a:solidFill>
                <a:srgbClr val="000000"/>
              </a:solidFill>
            </a:endParaRPr>
          </a:p>
          <a:p>
            <a:pPr indent="457200" lvl="0" marL="0" rtl="0" algn="l">
              <a:lnSpc>
                <a:spcPct val="115000"/>
              </a:lnSpc>
              <a:spcBef>
                <a:spcPts val="600"/>
              </a:spcBef>
              <a:spcAft>
                <a:spcPts val="0"/>
              </a:spcAft>
              <a:buSzPts val="2400"/>
              <a:buNone/>
            </a:pPr>
            <a:r>
              <a:rPr b="1" lang="en" sz="1700">
                <a:solidFill>
                  <a:srgbClr val="FF9900"/>
                </a:solidFill>
              </a:rPr>
              <a:t>Serial.println(“Not Jan, Feb, or March”);</a:t>
            </a:r>
            <a:br>
              <a:rPr lang="en" sz="1700">
                <a:solidFill>
                  <a:srgbClr val="000000"/>
                </a:solidFill>
              </a:rPr>
            </a:br>
            <a:r>
              <a:rPr lang="en" sz="1700">
                <a:solidFill>
                  <a:srgbClr val="000000"/>
                </a:solidFill>
              </a:rPr>
              <a:t>}</a:t>
            </a:r>
            <a:endParaRPr sz="1700">
              <a:solidFill>
                <a:srgbClr val="000000"/>
              </a:solidFill>
            </a:endParaRPr>
          </a:p>
          <a:p>
            <a:pPr indent="0" lvl="0" marL="0" rtl="0" algn="l">
              <a:lnSpc>
                <a:spcPct val="115000"/>
              </a:lnSpc>
              <a:spcBef>
                <a:spcPts val="600"/>
              </a:spcBef>
              <a:spcAft>
                <a:spcPts val="0"/>
              </a:spcAft>
              <a:buSzPts val="2400"/>
              <a:buNone/>
            </a:pPr>
            <a:r>
              <a:t/>
            </a:r>
            <a:endParaRPr sz="1700"/>
          </a:p>
        </p:txBody>
      </p:sp>
      <p:sp>
        <p:nvSpPr>
          <p:cNvPr id="376" name="Google Shape;376;p23"/>
          <p:cNvSpPr txBox="1"/>
          <p:nvPr/>
        </p:nvSpPr>
        <p:spPr>
          <a:xfrm>
            <a:off x="4810050" y="1902100"/>
            <a:ext cx="4075800" cy="2695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600"/>
              </a:spcBef>
              <a:spcAft>
                <a:spcPts val="0"/>
              </a:spcAft>
              <a:buClr>
                <a:srgbClr val="A6D683"/>
              </a:buClr>
              <a:buSzPts val="2400"/>
              <a:buFont typeface="Chivo"/>
              <a:buChar char="▰"/>
            </a:pPr>
            <a:r>
              <a:rPr b="0" i="0" lang="en" sz="2400" u="none" cap="none" strike="noStrike">
                <a:solidFill>
                  <a:srgbClr val="00001A"/>
                </a:solidFill>
                <a:latin typeface="Chivo"/>
                <a:ea typeface="Chivo"/>
                <a:cs typeface="Chivo"/>
                <a:sym typeface="Chivo"/>
              </a:rPr>
              <a:t>Given the </a:t>
            </a:r>
            <a:r>
              <a:rPr b="1" i="0" lang="en" sz="2400" u="none" cap="none" strike="noStrike">
                <a:solidFill>
                  <a:srgbClr val="CC0000"/>
                </a:solidFill>
                <a:latin typeface="Chivo"/>
                <a:ea typeface="Chivo"/>
                <a:cs typeface="Chivo"/>
                <a:sym typeface="Chivo"/>
              </a:rPr>
              <a:t>number of a month</a:t>
            </a:r>
            <a:r>
              <a:rPr b="0" i="0" lang="en" sz="2400" u="none" cap="none" strike="noStrike">
                <a:solidFill>
                  <a:srgbClr val="00001A"/>
                </a:solidFill>
                <a:latin typeface="Chivo"/>
                <a:ea typeface="Chivo"/>
                <a:cs typeface="Chivo"/>
                <a:sym typeface="Chivo"/>
              </a:rPr>
              <a:t>, prints out its name.</a:t>
            </a:r>
            <a:endParaRPr b="0" i="0" sz="2400" u="none" cap="none" strike="noStrike">
              <a:solidFill>
                <a:srgbClr val="00001A"/>
              </a:solidFill>
              <a:latin typeface="Chivo"/>
              <a:ea typeface="Chivo"/>
              <a:cs typeface="Chivo"/>
              <a:sym typeface="Chivo"/>
            </a:endParaRPr>
          </a:p>
          <a:p>
            <a:pPr indent="-381000" lvl="0" marL="457200" marR="0" rtl="0" algn="l">
              <a:lnSpc>
                <a:spcPct val="115000"/>
              </a:lnSpc>
              <a:spcBef>
                <a:spcPts val="0"/>
              </a:spcBef>
              <a:spcAft>
                <a:spcPts val="0"/>
              </a:spcAft>
              <a:buClr>
                <a:srgbClr val="A6D683"/>
              </a:buClr>
              <a:buSzPts val="2400"/>
              <a:buFont typeface="Chivo"/>
              <a:buChar char="▰"/>
            </a:pPr>
            <a:r>
              <a:rPr b="0" i="0" lang="en" sz="2400" u="none" cap="none" strike="noStrike">
                <a:solidFill>
                  <a:srgbClr val="00001A"/>
                </a:solidFill>
                <a:latin typeface="Chivo"/>
                <a:ea typeface="Chivo"/>
                <a:cs typeface="Chivo"/>
                <a:sym typeface="Chivo"/>
              </a:rPr>
              <a:t>Only one thing will ever be printed out.</a:t>
            </a:r>
            <a:endParaRPr b="0" i="0" sz="2400" u="none" cap="none" strike="noStrike">
              <a:solidFill>
                <a:srgbClr val="00001A"/>
              </a:solidFill>
              <a:latin typeface="Chivo"/>
              <a:ea typeface="Chivo"/>
              <a:cs typeface="Chivo"/>
              <a:sym typeface="Chiv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hivo"/>
              <a:ea typeface="Chivo"/>
              <a:cs typeface="Chivo"/>
              <a:sym typeface="Chiv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4"/>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solidFill>
                  <a:schemeClr val="lt1"/>
                </a:solidFill>
              </a:rPr>
              <a:t>Break - Questions?</a:t>
            </a:r>
            <a:endParaRPr/>
          </a:p>
        </p:txBody>
      </p:sp>
      <p:sp>
        <p:nvSpPr>
          <p:cNvPr id="382" name="Google Shape;382;p24"/>
          <p:cNvSpPr txBox="1"/>
          <p:nvPr>
            <p:ph idx="1" type="body"/>
          </p:nvPr>
        </p:nvSpPr>
        <p:spPr>
          <a:xfrm>
            <a:off x="3978250" y="2232663"/>
            <a:ext cx="4558800" cy="24414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New Concepts:</a:t>
            </a:r>
            <a:endParaRPr/>
          </a:p>
          <a:p>
            <a:pPr indent="-381000" lvl="1" marL="914400" rtl="0" algn="l">
              <a:lnSpc>
                <a:spcPct val="115000"/>
              </a:lnSpc>
              <a:spcBef>
                <a:spcPts val="0"/>
              </a:spcBef>
              <a:spcAft>
                <a:spcPts val="0"/>
              </a:spcAft>
              <a:buSzPts val="2400"/>
              <a:buChar char="▰"/>
            </a:pPr>
            <a:r>
              <a:rPr lang="en"/>
              <a:t>Difference between Digital/Analog Signals</a:t>
            </a:r>
            <a:endParaRPr/>
          </a:p>
          <a:p>
            <a:pPr indent="-381000" lvl="1" marL="914400" rtl="0" algn="l">
              <a:lnSpc>
                <a:spcPct val="115000"/>
              </a:lnSpc>
              <a:spcBef>
                <a:spcPts val="0"/>
              </a:spcBef>
              <a:spcAft>
                <a:spcPts val="0"/>
              </a:spcAft>
              <a:buSzPts val="2400"/>
              <a:buChar char="▰"/>
            </a:pPr>
            <a:r>
              <a:rPr lang="en"/>
              <a:t>PWM and Duty Cycles</a:t>
            </a:r>
            <a:endParaRPr/>
          </a:p>
          <a:p>
            <a:pPr indent="-381000" lvl="1" marL="914400" rtl="0" algn="l">
              <a:lnSpc>
                <a:spcPct val="115000"/>
              </a:lnSpc>
              <a:spcBef>
                <a:spcPts val="0"/>
              </a:spcBef>
              <a:spcAft>
                <a:spcPts val="0"/>
              </a:spcAft>
              <a:buSzPts val="2400"/>
              <a:buChar char="▰"/>
            </a:pPr>
            <a:r>
              <a:rPr lang="en"/>
              <a:t>CS if-else statements</a:t>
            </a:r>
            <a:endParaRPr/>
          </a:p>
        </p:txBody>
      </p:sp>
      <p:sp>
        <p:nvSpPr>
          <p:cNvPr id="383" name="Google Shape;383;p2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384" name="Google Shape;384;p24"/>
          <p:cNvPicPr preferRelativeResize="0"/>
          <p:nvPr/>
        </p:nvPicPr>
        <p:blipFill rotWithShape="1">
          <a:blip r:embed="rId3">
            <a:alphaModFix/>
          </a:blip>
          <a:srcRect b="0" l="0" r="0" t="0"/>
          <a:stretch/>
        </p:blipFill>
        <p:spPr>
          <a:xfrm>
            <a:off x="621400" y="2394338"/>
            <a:ext cx="2895600" cy="2118078"/>
          </a:xfrm>
          <a:prstGeom prst="rect">
            <a:avLst/>
          </a:prstGeom>
          <a:noFill/>
          <a:ln cap="flat" cmpd="sng" w="19050">
            <a:solidFill>
              <a:srgbClr val="000000"/>
            </a:solidFill>
            <a:prstDash val="solid"/>
            <a:round/>
            <a:headEnd len="sm" w="sm" type="none"/>
            <a:tailEnd len="sm" w="sm" type="none"/>
          </a:ln>
        </p:spPr>
      </p:pic>
      <p:pic>
        <p:nvPicPr>
          <p:cNvPr id="385" name="Google Shape;385;p24"/>
          <p:cNvPicPr preferRelativeResize="0"/>
          <p:nvPr/>
        </p:nvPicPr>
        <p:blipFill rotWithShape="1">
          <a:blip r:embed="rId4">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6"/>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Mini project: Manually Create PWM</a:t>
            </a:r>
            <a:endParaRPr/>
          </a:p>
        </p:txBody>
      </p:sp>
      <p:sp>
        <p:nvSpPr>
          <p:cNvPr id="391" name="Google Shape;391;p26"/>
          <p:cNvSpPr txBox="1"/>
          <p:nvPr>
            <p:ph idx="1" type="body"/>
          </p:nvPr>
        </p:nvSpPr>
        <p:spPr>
          <a:xfrm>
            <a:off x="3424475" y="1672750"/>
            <a:ext cx="5486400" cy="3324300"/>
          </a:xfrm>
          <a:prstGeom prst="rect">
            <a:avLst/>
          </a:prstGeom>
          <a:noFill/>
          <a:ln>
            <a:noFill/>
          </a:ln>
        </p:spPr>
        <p:txBody>
          <a:bodyPr anchorCtr="0" anchor="t" bIns="0" lIns="0" spcFirstLastPara="1" rIns="0" wrap="square" tIns="0">
            <a:noAutofit/>
          </a:bodyPr>
          <a:lstStyle/>
          <a:p>
            <a:pPr indent="-349250" lvl="0" marL="457200" rtl="0" algn="l">
              <a:lnSpc>
                <a:spcPct val="115000"/>
              </a:lnSpc>
              <a:spcBef>
                <a:spcPts val="600"/>
              </a:spcBef>
              <a:spcAft>
                <a:spcPts val="0"/>
              </a:spcAft>
              <a:buSzPts val="1900"/>
              <a:buChar char="▰"/>
            </a:pPr>
            <a:r>
              <a:rPr lang="en" sz="1900"/>
              <a:t>C</a:t>
            </a:r>
            <a:r>
              <a:rPr lang="en" sz="1900"/>
              <a:t>hange the brightness of an LED using only calls to the following two functions in loop():</a:t>
            </a:r>
            <a:endParaRPr sz="1900"/>
          </a:p>
          <a:p>
            <a:pPr indent="-349250" lvl="1" marL="914400" rtl="0" algn="l">
              <a:lnSpc>
                <a:spcPct val="115000"/>
              </a:lnSpc>
              <a:spcBef>
                <a:spcPts val="1000"/>
              </a:spcBef>
              <a:spcAft>
                <a:spcPts val="0"/>
              </a:spcAft>
              <a:buSzPts val="1900"/>
              <a:buChar char="▰"/>
            </a:pPr>
            <a:r>
              <a:rPr lang="en" sz="1900"/>
              <a:t>digitalWrite(pin#)</a:t>
            </a:r>
            <a:endParaRPr sz="1900"/>
          </a:p>
          <a:p>
            <a:pPr indent="-349250" lvl="1" marL="914400" rtl="0" algn="l">
              <a:lnSpc>
                <a:spcPct val="115000"/>
              </a:lnSpc>
              <a:spcBef>
                <a:spcPts val="1000"/>
              </a:spcBef>
              <a:spcAft>
                <a:spcPts val="0"/>
              </a:spcAft>
              <a:buSzPts val="1900"/>
              <a:buChar char="▰"/>
            </a:pPr>
            <a:r>
              <a:rPr lang="en" sz="1900" u="sng">
                <a:solidFill>
                  <a:schemeClr val="hlink"/>
                </a:solidFill>
                <a:hlinkClick r:id="rId3"/>
              </a:rPr>
              <a:t>delayMicroseconds(#us)</a:t>
            </a:r>
            <a:endParaRPr sz="1900"/>
          </a:p>
          <a:p>
            <a:pPr indent="-349250" lvl="0" marL="457200" rtl="0" algn="l">
              <a:lnSpc>
                <a:spcPct val="115000"/>
              </a:lnSpc>
              <a:spcBef>
                <a:spcPts val="1000"/>
              </a:spcBef>
              <a:spcAft>
                <a:spcPts val="0"/>
              </a:spcAft>
              <a:buSzPts val="1900"/>
              <a:buChar char="▰"/>
            </a:pPr>
            <a:r>
              <a:rPr b="1" lang="en" sz="1900"/>
              <a:t>Hint: </a:t>
            </a:r>
            <a:r>
              <a:rPr lang="en" sz="1900"/>
              <a:t>The frequency of your PWM wave should be 1 kHz, aka </a:t>
            </a:r>
            <a:r>
              <a:rPr b="1" lang="en" sz="1900"/>
              <a:t>one wave every 1000 microseconds</a:t>
            </a:r>
            <a:endParaRPr b="1" sz="1900"/>
          </a:p>
        </p:txBody>
      </p:sp>
      <p:sp>
        <p:nvSpPr>
          <p:cNvPr id="392" name="Google Shape;392;p26"/>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393" name="Google Shape;393;p26"/>
          <p:cNvPicPr preferRelativeResize="0"/>
          <p:nvPr/>
        </p:nvPicPr>
        <p:blipFill rotWithShape="1">
          <a:blip r:embed="rId4">
            <a:alphaModFix/>
          </a:blip>
          <a:srcRect b="0" l="0" r="0" t="0"/>
          <a:stretch/>
        </p:blipFill>
        <p:spPr>
          <a:xfrm>
            <a:off x="645400" y="2212525"/>
            <a:ext cx="2555000" cy="2555000"/>
          </a:xfrm>
          <a:prstGeom prst="rect">
            <a:avLst/>
          </a:prstGeom>
          <a:noFill/>
          <a:ln cap="flat" cmpd="sng" w="19050">
            <a:solidFill>
              <a:srgbClr val="0037B3"/>
            </a:solidFill>
            <a:prstDash val="solid"/>
            <a:round/>
            <a:headEnd len="sm" w="sm" type="none"/>
            <a:tailEnd len="sm" w="sm" type="none"/>
          </a:ln>
        </p:spPr>
      </p:pic>
      <p:pic>
        <p:nvPicPr>
          <p:cNvPr id="394" name="Google Shape;394;p26"/>
          <p:cNvPicPr preferRelativeResize="0"/>
          <p:nvPr/>
        </p:nvPicPr>
        <p:blipFill rotWithShape="1">
          <a:blip r:embed="rId5">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f56530e078_0_11"/>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10"/>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Mini project: Manually Create PWM</a:t>
            </a:r>
            <a:endParaRPr/>
          </a:p>
        </p:txBody>
      </p:sp>
      <p:sp>
        <p:nvSpPr>
          <p:cNvPr id="400" name="Google Shape;400;gf56530e078_0_11"/>
          <p:cNvSpPr txBox="1"/>
          <p:nvPr>
            <p:ph idx="1" type="body"/>
          </p:nvPr>
        </p:nvSpPr>
        <p:spPr>
          <a:xfrm>
            <a:off x="4101150" y="1750700"/>
            <a:ext cx="4809600" cy="2481300"/>
          </a:xfrm>
          <a:prstGeom prst="rect">
            <a:avLst/>
          </a:prstGeom>
          <a:noFill/>
          <a:ln>
            <a:noFill/>
          </a:ln>
        </p:spPr>
        <p:txBody>
          <a:bodyPr anchorCtr="0" anchor="t" bIns="0" lIns="0" spcFirstLastPara="1" rIns="0" wrap="square" tIns="0">
            <a:noAutofit/>
          </a:bodyPr>
          <a:lstStyle/>
          <a:p>
            <a:pPr indent="-349250" lvl="0" marL="457200" rtl="0" algn="l">
              <a:lnSpc>
                <a:spcPct val="115000"/>
              </a:lnSpc>
              <a:spcBef>
                <a:spcPts val="1000"/>
              </a:spcBef>
              <a:spcAft>
                <a:spcPts val="0"/>
              </a:spcAft>
              <a:buSzPts val="1900"/>
              <a:buChar char="▰"/>
            </a:pPr>
            <a:r>
              <a:rPr lang="en" sz="1900"/>
              <a:t>Example video</a:t>
            </a:r>
            <a:endParaRPr sz="1900"/>
          </a:p>
          <a:p>
            <a:pPr indent="-349250" lvl="1" marL="914400" rtl="0" algn="l">
              <a:lnSpc>
                <a:spcPct val="115000"/>
              </a:lnSpc>
              <a:spcBef>
                <a:spcPts val="1000"/>
              </a:spcBef>
              <a:spcAft>
                <a:spcPts val="0"/>
              </a:spcAft>
              <a:buSzPts val="1900"/>
              <a:buChar char="▰"/>
            </a:pPr>
            <a:r>
              <a:rPr lang="en" sz="1900"/>
              <a:t>make sure the total delay adds up to 1000 Microseconds!</a:t>
            </a:r>
            <a:endParaRPr sz="1900"/>
          </a:p>
        </p:txBody>
      </p:sp>
      <p:sp>
        <p:nvSpPr>
          <p:cNvPr id="401" name="Google Shape;401;gf56530e078_0_1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402" name="Google Shape;402;gf56530e078_0_11"/>
          <p:cNvPicPr preferRelativeResize="0"/>
          <p:nvPr/>
        </p:nvPicPr>
        <p:blipFill rotWithShape="1">
          <a:blip r:embed="rId3">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0"/>
              </a:srgbClr>
            </a:outerShdw>
          </a:effectLst>
        </p:spPr>
      </p:pic>
      <p:pic>
        <p:nvPicPr>
          <p:cNvPr id="403" name="Google Shape;403;gf56530e078_0_11" title="IMG_2860.MOV">
            <a:hlinkClick r:id="rId4"/>
          </p:cNvPr>
          <p:cNvPicPr preferRelativeResize="0"/>
          <p:nvPr/>
        </p:nvPicPr>
        <p:blipFill>
          <a:blip r:embed="rId5">
            <a:alphaModFix/>
          </a:blip>
          <a:stretch>
            <a:fillRect/>
          </a:stretch>
        </p:blipFill>
        <p:spPr>
          <a:xfrm>
            <a:off x="740725" y="1892250"/>
            <a:ext cx="3119675" cy="23397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7"/>
          <p:cNvSpPr txBox="1"/>
          <p:nvPr>
            <p:ph type="ctrTitle"/>
          </p:nvPr>
        </p:nvSpPr>
        <p:spPr>
          <a:xfrm>
            <a:off x="408500" y="214775"/>
            <a:ext cx="5486400" cy="641700"/>
          </a:xfrm>
          <a:prstGeom prst="rect">
            <a:avLst/>
          </a:prstGeom>
          <a:noFill/>
          <a:ln>
            <a:noFill/>
          </a:ln>
          <a:effectLst>
            <a:outerShdw blurRad="28575" rotWithShape="0" algn="bl" dir="5400000" dist="9525">
              <a:srgbClr val="00001A">
                <a:alpha val="14509"/>
              </a:srgbClr>
            </a:outerShdw>
          </a:effectLst>
        </p:spPr>
        <p:txBody>
          <a:bodyPr anchorCtr="0" anchor="t" bIns="0" lIns="0" spcFirstLastPara="1" rIns="0" wrap="square" tIns="0">
            <a:noAutofit/>
          </a:bodyPr>
          <a:lstStyle/>
          <a:p>
            <a:pPr indent="0" lvl="0" marL="0" rtl="0" algn="l">
              <a:lnSpc>
                <a:spcPct val="100000"/>
              </a:lnSpc>
              <a:spcBef>
                <a:spcPts val="0"/>
              </a:spcBef>
              <a:spcAft>
                <a:spcPts val="0"/>
              </a:spcAft>
              <a:buSzPts val="5800"/>
              <a:buNone/>
            </a:pPr>
            <a:r>
              <a:rPr lang="en" sz="4200"/>
              <a:t>Introducing…</a:t>
            </a:r>
            <a:endParaRPr sz="4200"/>
          </a:p>
          <a:p>
            <a:pPr indent="0" lvl="0" marL="0" rtl="0" algn="l">
              <a:lnSpc>
                <a:spcPct val="100000"/>
              </a:lnSpc>
              <a:spcBef>
                <a:spcPts val="0"/>
              </a:spcBef>
              <a:spcAft>
                <a:spcPts val="0"/>
              </a:spcAft>
              <a:buSzPts val="5800"/>
              <a:buNone/>
            </a:pPr>
            <a:r>
              <a:t/>
            </a:r>
            <a:endParaRPr sz="4200"/>
          </a:p>
        </p:txBody>
      </p:sp>
      <p:sp>
        <p:nvSpPr>
          <p:cNvPr id="409" name="Google Shape;409;p27"/>
          <p:cNvSpPr txBox="1"/>
          <p:nvPr>
            <p:ph type="ctrTitle"/>
          </p:nvPr>
        </p:nvSpPr>
        <p:spPr>
          <a:xfrm>
            <a:off x="408500" y="856475"/>
            <a:ext cx="8045400" cy="1993500"/>
          </a:xfrm>
          <a:prstGeom prst="rect">
            <a:avLst/>
          </a:prstGeom>
          <a:noFill/>
          <a:ln>
            <a:noFill/>
          </a:ln>
          <a:effectLst>
            <a:outerShdw blurRad="28575" rotWithShape="0" algn="bl" dir="5400000" dist="9525">
              <a:srgbClr val="00001A">
                <a:alpha val="14509"/>
              </a:srgbClr>
            </a:outerShdw>
          </a:effectLst>
        </p:spPr>
        <p:txBody>
          <a:bodyPr anchorCtr="0" anchor="t" bIns="0" lIns="0" spcFirstLastPara="1" rIns="0" wrap="square" tIns="0">
            <a:noAutofit/>
          </a:bodyPr>
          <a:lstStyle/>
          <a:p>
            <a:pPr indent="0" lvl="0" marL="0" rtl="0" algn="l">
              <a:lnSpc>
                <a:spcPct val="100000"/>
              </a:lnSpc>
              <a:spcBef>
                <a:spcPts val="0"/>
              </a:spcBef>
              <a:spcAft>
                <a:spcPts val="0"/>
              </a:spcAft>
              <a:buSzPts val="5800"/>
              <a:buNone/>
            </a:pPr>
            <a:r>
              <a:rPr lang="en"/>
              <a:t>Project 2: the iPoduino (NANO)</a:t>
            </a:r>
            <a:endParaRPr/>
          </a:p>
        </p:txBody>
      </p:sp>
      <p:pic>
        <p:nvPicPr>
          <p:cNvPr id="410" name="Google Shape;410;p27"/>
          <p:cNvPicPr preferRelativeResize="0"/>
          <p:nvPr/>
        </p:nvPicPr>
        <p:blipFill rotWithShape="1">
          <a:blip r:embed="rId3">
            <a:alphaModFix/>
          </a:blip>
          <a:srcRect b="0" l="0" r="0" t="0"/>
          <a:stretch/>
        </p:blipFill>
        <p:spPr>
          <a:xfrm>
            <a:off x="2129650" y="2529200"/>
            <a:ext cx="2448524" cy="2448524"/>
          </a:xfrm>
          <a:prstGeom prst="rect">
            <a:avLst/>
          </a:prstGeom>
          <a:noFill/>
          <a:ln>
            <a:noFill/>
          </a:ln>
        </p:spPr>
      </p:pic>
      <p:pic>
        <p:nvPicPr>
          <p:cNvPr id="411" name="Google Shape;411;p27"/>
          <p:cNvPicPr preferRelativeResize="0"/>
          <p:nvPr/>
        </p:nvPicPr>
        <p:blipFill rotWithShape="1">
          <a:blip r:embed="rId4">
            <a:alphaModFix/>
          </a:blip>
          <a:srcRect b="0" l="0" r="0" t="0"/>
          <a:stretch/>
        </p:blipFill>
        <p:spPr>
          <a:xfrm>
            <a:off x="4463374" y="2529200"/>
            <a:ext cx="2448524" cy="2448526"/>
          </a:xfrm>
          <a:prstGeom prst="rect">
            <a:avLst/>
          </a:prstGeom>
          <a:noFill/>
          <a:ln>
            <a:noFill/>
          </a:ln>
        </p:spPr>
      </p:pic>
      <p:pic>
        <p:nvPicPr>
          <p:cNvPr id="412" name="Google Shape;412;p27"/>
          <p:cNvPicPr preferRelativeResize="0"/>
          <p:nvPr/>
        </p:nvPicPr>
        <p:blipFill rotWithShape="1">
          <a:blip r:embed="rId5">
            <a:alphaModFix amt="9000"/>
          </a:blip>
          <a:srcRect b="0" l="0" r="0" t="0"/>
          <a:stretch/>
        </p:blipFill>
        <p:spPr>
          <a:xfrm>
            <a:off x="3524250" y="0"/>
            <a:ext cx="771525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8"/>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3 Main Features</a:t>
            </a:r>
            <a:endParaRPr/>
          </a:p>
        </p:txBody>
      </p:sp>
      <p:sp>
        <p:nvSpPr>
          <p:cNvPr id="418" name="Google Shape;418;p28"/>
          <p:cNvSpPr txBox="1"/>
          <p:nvPr>
            <p:ph idx="1" type="body"/>
          </p:nvPr>
        </p:nvSpPr>
        <p:spPr>
          <a:xfrm>
            <a:off x="3215950" y="1551625"/>
            <a:ext cx="5486400" cy="34713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600"/>
              </a:spcBef>
              <a:spcAft>
                <a:spcPts val="0"/>
              </a:spcAft>
              <a:buSzPts val="2200"/>
              <a:buAutoNum type="arabicPeriod"/>
            </a:pPr>
            <a:r>
              <a:rPr b="1" lang="en" sz="2200"/>
              <a:t>SOUND:</a:t>
            </a:r>
            <a:r>
              <a:rPr lang="en" sz="2200"/>
              <a:t> When the Arduino’s reset button is pressed, play bops through the speaker using PWM</a:t>
            </a:r>
            <a:endParaRPr sz="2200"/>
          </a:p>
          <a:p>
            <a:pPr indent="-368300" lvl="1" marL="914400" rtl="0" algn="l">
              <a:lnSpc>
                <a:spcPct val="115000"/>
              </a:lnSpc>
              <a:spcBef>
                <a:spcPts val="0"/>
              </a:spcBef>
              <a:spcAft>
                <a:spcPts val="0"/>
              </a:spcAft>
              <a:buSzPts val="2200"/>
              <a:buAutoNum type="alphaLcPeriod"/>
            </a:pPr>
            <a:r>
              <a:rPr lang="en" sz="2200"/>
              <a:t>We will use the </a:t>
            </a:r>
            <a:r>
              <a:rPr lang="en" sz="2200" u="sng">
                <a:solidFill>
                  <a:schemeClr val="hlink"/>
                </a:solidFill>
                <a:hlinkClick r:id="rId3"/>
              </a:rPr>
              <a:t>tone()</a:t>
            </a:r>
            <a:r>
              <a:rPr lang="en" sz="2200"/>
              <a:t> and </a:t>
            </a:r>
            <a:r>
              <a:rPr lang="en" sz="2200" u="sng">
                <a:solidFill>
                  <a:schemeClr val="hlink"/>
                </a:solidFill>
                <a:hlinkClick r:id="rId4"/>
              </a:rPr>
              <a:t>noTone()</a:t>
            </a:r>
            <a:r>
              <a:rPr lang="en" sz="2200"/>
              <a:t> Arduino functions</a:t>
            </a:r>
            <a:endParaRPr sz="2200"/>
          </a:p>
          <a:p>
            <a:pPr indent="-368300" lvl="0" marL="457200" rtl="0" algn="l">
              <a:lnSpc>
                <a:spcPct val="115000"/>
              </a:lnSpc>
              <a:spcBef>
                <a:spcPts val="0"/>
              </a:spcBef>
              <a:spcAft>
                <a:spcPts val="0"/>
              </a:spcAft>
              <a:buSzPts val="2200"/>
              <a:buAutoNum type="arabicPeriod"/>
            </a:pPr>
            <a:r>
              <a:rPr b="1" lang="en" sz="2200"/>
              <a:t>INTERFACE: </a:t>
            </a:r>
            <a:r>
              <a:rPr lang="en" sz="2200"/>
              <a:t>Select song to be played using potentiometer dial</a:t>
            </a:r>
            <a:endParaRPr sz="2200"/>
          </a:p>
          <a:p>
            <a:pPr indent="-368300" lvl="0" marL="457200" rtl="0" algn="l">
              <a:lnSpc>
                <a:spcPct val="115000"/>
              </a:lnSpc>
              <a:spcBef>
                <a:spcPts val="0"/>
              </a:spcBef>
              <a:spcAft>
                <a:spcPts val="0"/>
              </a:spcAft>
              <a:buSzPts val="2200"/>
              <a:buAutoNum type="arabicPeriod"/>
            </a:pPr>
            <a:r>
              <a:rPr b="1" lang="en" sz="2200"/>
              <a:t>DISPLAY: </a:t>
            </a:r>
            <a:r>
              <a:rPr lang="en" sz="2200"/>
              <a:t>LED that flashes with the song</a:t>
            </a:r>
            <a:endParaRPr sz="2200"/>
          </a:p>
        </p:txBody>
      </p:sp>
      <p:sp>
        <p:nvSpPr>
          <p:cNvPr id="419" name="Google Shape;419;p28"/>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420" name="Google Shape;420;p28"/>
          <p:cNvPicPr preferRelativeResize="0"/>
          <p:nvPr/>
        </p:nvPicPr>
        <p:blipFill rotWithShape="1">
          <a:blip r:embed="rId5">
            <a:alphaModFix/>
          </a:blip>
          <a:srcRect b="0" l="0" r="0" t="0"/>
          <a:stretch/>
        </p:blipFill>
        <p:spPr>
          <a:xfrm>
            <a:off x="259225" y="2119100"/>
            <a:ext cx="2555000" cy="2555000"/>
          </a:xfrm>
          <a:prstGeom prst="rect">
            <a:avLst/>
          </a:prstGeom>
          <a:noFill/>
          <a:ln>
            <a:noFill/>
          </a:ln>
        </p:spPr>
      </p:pic>
      <p:pic>
        <p:nvPicPr>
          <p:cNvPr id="421" name="Google Shape;421;p28"/>
          <p:cNvPicPr preferRelativeResize="0"/>
          <p:nvPr/>
        </p:nvPicPr>
        <p:blipFill rotWithShape="1">
          <a:blip r:embed="rId6">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Digital vs. Analog</a:t>
            </a:r>
            <a:endParaRPr/>
          </a:p>
        </p:txBody>
      </p:sp>
      <p:sp>
        <p:nvSpPr>
          <p:cNvPr id="156" name="Google Shape;156;p3"/>
          <p:cNvSpPr txBox="1"/>
          <p:nvPr>
            <p:ph idx="1" type="body"/>
          </p:nvPr>
        </p:nvSpPr>
        <p:spPr>
          <a:xfrm>
            <a:off x="3154850" y="1259600"/>
            <a:ext cx="5486400" cy="37767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b="1" lang="en">
                <a:solidFill>
                  <a:srgbClr val="FF0000"/>
                </a:solidFill>
              </a:rPr>
              <a:t>Analog:</a:t>
            </a:r>
            <a:r>
              <a:rPr lang="en">
                <a:solidFill>
                  <a:srgbClr val="FF0000"/>
                </a:solidFill>
              </a:rPr>
              <a:t> </a:t>
            </a:r>
            <a:r>
              <a:rPr lang="en"/>
              <a:t>a smooth, continuous range of values (</a:t>
            </a:r>
            <a:r>
              <a:rPr b="1" lang="en"/>
              <a:t>0</a:t>
            </a:r>
            <a:r>
              <a:rPr lang="en"/>
              <a:t>~</a:t>
            </a:r>
            <a:r>
              <a:rPr b="1" lang="en"/>
              <a:t>1023</a:t>
            </a:r>
            <a:r>
              <a:rPr lang="en"/>
              <a:t> read in arduino program)</a:t>
            </a:r>
            <a:endParaRPr/>
          </a:p>
          <a:p>
            <a:pPr indent="-381000" lvl="0" marL="457200" rtl="0" algn="l">
              <a:lnSpc>
                <a:spcPct val="115000"/>
              </a:lnSpc>
              <a:spcBef>
                <a:spcPts val="0"/>
              </a:spcBef>
              <a:spcAft>
                <a:spcPts val="0"/>
              </a:spcAft>
              <a:buSzPts val="2400"/>
              <a:buChar char="▰"/>
            </a:pPr>
            <a:r>
              <a:rPr b="1" lang="en">
                <a:solidFill>
                  <a:srgbClr val="0000FF"/>
                </a:solidFill>
              </a:rPr>
              <a:t>Digital: </a:t>
            </a:r>
            <a:r>
              <a:rPr lang="en"/>
              <a:t>discrete values, either ON or OFF (</a:t>
            </a:r>
            <a:r>
              <a:rPr b="1" lang="en"/>
              <a:t>HIGH</a:t>
            </a:r>
            <a:r>
              <a:rPr lang="en"/>
              <a:t> or </a:t>
            </a:r>
            <a:r>
              <a:rPr b="1" lang="en"/>
              <a:t>LOW</a:t>
            </a:r>
            <a:r>
              <a:rPr lang="en"/>
              <a:t> in the arduino program)</a:t>
            </a:r>
            <a:endParaRPr/>
          </a:p>
          <a:p>
            <a:pPr indent="0" lvl="0" marL="45720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SzPts val="2400"/>
              <a:buChar char="▰"/>
            </a:pPr>
            <a:r>
              <a:rPr lang="en"/>
              <a:t>In Arduino we </a:t>
            </a:r>
            <a:r>
              <a:rPr b="1" lang="en"/>
              <a:t>read </a:t>
            </a:r>
            <a:r>
              <a:rPr lang="en"/>
              <a:t>pins for</a:t>
            </a:r>
            <a:r>
              <a:rPr b="1" lang="en"/>
              <a:t> input </a:t>
            </a:r>
            <a:r>
              <a:rPr lang="en"/>
              <a:t>and </a:t>
            </a:r>
            <a:r>
              <a:rPr b="1" lang="en"/>
              <a:t>write </a:t>
            </a:r>
            <a:r>
              <a:rPr lang="en"/>
              <a:t>to pins to</a:t>
            </a:r>
            <a:r>
              <a:rPr b="1" lang="en"/>
              <a:t> output </a:t>
            </a:r>
            <a:endParaRPr b="1"/>
          </a:p>
        </p:txBody>
      </p:sp>
      <p:sp>
        <p:nvSpPr>
          <p:cNvPr id="157" name="Google Shape;157;p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158" name="Google Shape;158;p3"/>
          <p:cNvPicPr preferRelativeResize="0"/>
          <p:nvPr/>
        </p:nvPicPr>
        <p:blipFill rotWithShape="1">
          <a:blip r:embed="rId3">
            <a:alphaModFix/>
          </a:blip>
          <a:srcRect b="0" l="0" r="0" t="0"/>
          <a:stretch/>
        </p:blipFill>
        <p:spPr>
          <a:xfrm>
            <a:off x="191025" y="2298250"/>
            <a:ext cx="2837870" cy="1891912"/>
          </a:xfrm>
          <a:prstGeom prst="rect">
            <a:avLst/>
          </a:prstGeom>
          <a:noFill/>
          <a:ln>
            <a:noFill/>
          </a:ln>
        </p:spPr>
      </p:pic>
      <p:pic>
        <p:nvPicPr>
          <p:cNvPr id="159" name="Google Shape;159;p3"/>
          <p:cNvPicPr preferRelativeResize="0"/>
          <p:nvPr/>
        </p:nvPicPr>
        <p:blipFill rotWithShape="1">
          <a:blip r:embed="rId4">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grpSp>
        <p:nvGrpSpPr>
          <p:cNvPr id="427" name="Google Shape;427;p29"/>
          <p:cNvGrpSpPr/>
          <p:nvPr/>
        </p:nvGrpSpPr>
        <p:grpSpPr>
          <a:xfrm>
            <a:off x="606575" y="357650"/>
            <a:ext cx="7771725" cy="4703650"/>
            <a:chOff x="606575" y="357650"/>
            <a:chExt cx="7771725" cy="4703650"/>
          </a:xfrm>
        </p:grpSpPr>
        <p:pic>
          <p:nvPicPr>
            <p:cNvPr id="428" name="Google Shape;428;p29"/>
            <p:cNvPicPr preferRelativeResize="0"/>
            <p:nvPr/>
          </p:nvPicPr>
          <p:blipFill rotWithShape="1">
            <a:blip r:embed="rId3">
              <a:alphaModFix/>
            </a:blip>
            <a:srcRect b="0" l="0" r="0" t="0"/>
            <a:stretch/>
          </p:blipFill>
          <p:spPr>
            <a:xfrm>
              <a:off x="2514325" y="357650"/>
              <a:ext cx="5182149" cy="4703650"/>
            </a:xfrm>
            <a:prstGeom prst="rect">
              <a:avLst/>
            </a:prstGeom>
            <a:noFill/>
            <a:ln>
              <a:noFill/>
            </a:ln>
          </p:spPr>
        </p:pic>
        <p:sp>
          <p:nvSpPr>
            <p:cNvPr id="429" name="Google Shape;429;p29"/>
            <p:cNvSpPr txBox="1"/>
            <p:nvPr/>
          </p:nvSpPr>
          <p:spPr>
            <a:xfrm>
              <a:off x="606575" y="357650"/>
              <a:ext cx="1787700" cy="762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hivo"/>
                  <a:ea typeface="Chivo"/>
                  <a:cs typeface="Chivo"/>
                  <a:sym typeface="Chivo"/>
                </a:rPr>
                <a:t>1. SOUND:</a:t>
              </a:r>
              <a:r>
                <a:rPr b="0" i="0" lang="en" sz="1400" u="none" cap="none" strike="noStrike">
                  <a:solidFill>
                    <a:srgbClr val="000000"/>
                  </a:solidFill>
                  <a:latin typeface="Chivo"/>
                  <a:ea typeface="Chivo"/>
                  <a:cs typeface="Chivo"/>
                  <a:sym typeface="Chivo"/>
                </a:rPr>
                <a:t> Speaker and Music Visualization LED</a:t>
              </a:r>
              <a:endParaRPr b="0" i="0" sz="1400" u="none" cap="none" strike="noStrike">
                <a:solidFill>
                  <a:srgbClr val="000000"/>
                </a:solidFill>
                <a:latin typeface="Chivo"/>
                <a:ea typeface="Chivo"/>
                <a:cs typeface="Chivo"/>
                <a:sym typeface="Chivo"/>
              </a:endParaRPr>
            </a:p>
          </p:txBody>
        </p:sp>
        <p:sp>
          <p:nvSpPr>
            <p:cNvPr id="430" name="Google Shape;430;p29"/>
            <p:cNvSpPr/>
            <p:nvPr/>
          </p:nvSpPr>
          <p:spPr>
            <a:xfrm>
              <a:off x="2508375" y="373225"/>
              <a:ext cx="3125700" cy="101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9"/>
            <p:cNvSpPr/>
            <p:nvPr/>
          </p:nvSpPr>
          <p:spPr>
            <a:xfrm>
              <a:off x="5568800" y="1536450"/>
              <a:ext cx="2127600" cy="171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9"/>
            <p:cNvSpPr txBox="1"/>
            <p:nvPr/>
          </p:nvSpPr>
          <p:spPr>
            <a:xfrm>
              <a:off x="6698900" y="2381425"/>
              <a:ext cx="1679400" cy="65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hivo"/>
                  <a:ea typeface="Chivo"/>
                  <a:cs typeface="Chivo"/>
                  <a:sym typeface="Chivo"/>
                </a:rPr>
                <a:t>2. INTERFACE:</a:t>
              </a:r>
              <a:r>
                <a:rPr b="0" i="0" lang="en" sz="1400" u="none" cap="none" strike="noStrike">
                  <a:solidFill>
                    <a:srgbClr val="000000"/>
                  </a:solidFill>
                  <a:latin typeface="Chivo"/>
                  <a:ea typeface="Chivo"/>
                  <a:cs typeface="Chivo"/>
                  <a:sym typeface="Chivo"/>
                </a:rPr>
                <a:t> Song Selection</a:t>
              </a:r>
              <a:endParaRPr b="0" i="0" sz="1400" u="none" cap="none" strike="noStrike">
                <a:solidFill>
                  <a:srgbClr val="000000"/>
                </a:solidFill>
                <a:latin typeface="Chivo"/>
                <a:ea typeface="Chivo"/>
                <a:cs typeface="Chivo"/>
                <a:sym typeface="Chivo"/>
              </a:endParaRPr>
            </a:p>
          </p:txBody>
        </p:sp>
        <p:sp>
          <p:nvSpPr>
            <p:cNvPr id="433" name="Google Shape;433;p29"/>
            <p:cNvSpPr txBox="1"/>
            <p:nvPr/>
          </p:nvSpPr>
          <p:spPr>
            <a:xfrm>
              <a:off x="606575" y="3372975"/>
              <a:ext cx="1787700" cy="86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hivo"/>
                  <a:ea typeface="Chivo"/>
                  <a:cs typeface="Chivo"/>
                  <a:sym typeface="Chivo"/>
                </a:rPr>
                <a:t>3.</a:t>
              </a:r>
              <a:r>
                <a:rPr b="0" i="0" lang="en" sz="1400" u="none" cap="none" strike="noStrike">
                  <a:solidFill>
                    <a:srgbClr val="000000"/>
                  </a:solidFill>
                  <a:latin typeface="Chivo"/>
                  <a:ea typeface="Chivo"/>
                  <a:cs typeface="Chivo"/>
                  <a:sym typeface="Chivo"/>
                </a:rPr>
                <a:t> You will have to implement the </a:t>
              </a:r>
              <a:r>
                <a:rPr b="1" i="0" lang="en" sz="1400" u="none" cap="none" strike="noStrike">
                  <a:solidFill>
                    <a:srgbClr val="000000"/>
                  </a:solidFill>
                  <a:latin typeface="Chivo"/>
                  <a:ea typeface="Chivo"/>
                  <a:cs typeface="Chivo"/>
                  <a:sym typeface="Chivo"/>
                </a:rPr>
                <a:t>DISPLAY</a:t>
              </a:r>
              <a:r>
                <a:rPr b="0" i="0" lang="en" sz="1400" u="none" cap="none" strike="noStrike">
                  <a:solidFill>
                    <a:srgbClr val="000000"/>
                  </a:solidFill>
                  <a:latin typeface="Chivo"/>
                  <a:ea typeface="Chivo"/>
                  <a:cs typeface="Chivo"/>
                  <a:sym typeface="Chivo"/>
                </a:rPr>
                <a:t> yourself!</a:t>
              </a:r>
              <a:endParaRPr b="0" i="0" sz="1400" u="none" cap="none" strike="noStrike">
                <a:solidFill>
                  <a:srgbClr val="000000"/>
                </a:solidFill>
                <a:latin typeface="Chivo"/>
                <a:ea typeface="Chivo"/>
                <a:cs typeface="Chivo"/>
                <a:sym typeface="Chiv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0"/>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tone() and noTone()</a:t>
            </a:r>
            <a:endParaRPr/>
          </a:p>
        </p:txBody>
      </p:sp>
      <p:sp>
        <p:nvSpPr>
          <p:cNvPr id="439" name="Google Shape;439;p30"/>
          <p:cNvSpPr txBox="1"/>
          <p:nvPr>
            <p:ph idx="1" type="body"/>
          </p:nvPr>
        </p:nvSpPr>
        <p:spPr>
          <a:xfrm>
            <a:off x="634500" y="2045550"/>
            <a:ext cx="5057100" cy="28065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b="1" lang="en" sz="1800"/>
              <a:t>tone(pin, frequency)</a:t>
            </a:r>
            <a:r>
              <a:rPr lang="en" sz="1800"/>
              <a:t>: generates a 50% duty cycle PWM square wave at specified frequency.</a:t>
            </a:r>
            <a:endParaRPr sz="1800"/>
          </a:p>
          <a:p>
            <a:pPr indent="-342900" lvl="1" marL="914400" rtl="0" algn="l">
              <a:lnSpc>
                <a:spcPct val="115000"/>
              </a:lnSpc>
              <a:spcBef>
                <a:spcPts val="0"/>
              </a:spcBef>
              <a:spcAft>
                <a:spcPts val="0"/>
              </a:spcAft>
              <a:buSzPts val="1800"/>
              <a:buChar char="▰"/>
            </a:pPr>
            <a:r>
              <a:rPr lang="en" sz="1800"/>
              <a:t>We get different notes by changing the frequency of the PWM wave</a:t>
            </a:r>
            <a:endParaRPr sz="1800"/>
          </a:p>
          <a:p>
            <a:pPr indent="-342900" lvl="1" marL="914400" rtl="0" algn="l">
              <a:lnSpc>
                <a:spcPct val="115000"/>
              </a:lnSpc>
              <a:spcBef>
                <a:spcPts val="0"/>
              </a:spcBef>
              <a:spcAft>
                <a:spcPts val="0"/>
              </a:spcAft>
              <a:buSzPts val="1800"/>
              <a:buChar char="▰"/>
            </a:pPr>
            <a:r>
              <a:rPr lang="en" sz="1800"/>
              <a:t>Higher frequency → Higher pitched note</a:t>
            </a:r>
            <a:endParaRPr sz="1800"/>
          </a:p>
          <a:p>
            <a:pPr indent="-342900" lvl="0" marL="457200" rtl="0" algn="l">
              <a:lnSpc>
                <a:spcPct val="115000"/>
              </a:lnSpc>
              <a:spcBef>
                <a:spcPts val="0"/>
              </a:spcBef>
              <a:spcAft>
                <a:spcPts val="0"/>
              </a:spcAft>
              <a:buSzPts val="1800"/>
              <a:buChar char="▰"/>
            </a:pPr>
            <a:r>
              <a:rPr b="1" lang="en" sz="1800"/>
              <a:t>noTone(pin): </a:t>
            </a:r>
            <a:r>
              <a:rPr lang="en" sz="1800"/>
              <a:t>stops PWM wave generated by tone()</a:t>
            </a:r>
            <a:endParaRPr sz="1800"/>
          </a:p>
        </p:txBody>
      </p:sp>
      <p:sp>
        <p:nvSpPr>
          <p:cNvPr id="440" name="Google Shape;440;p3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441" name="Google Shape;441;p30"/>
          <p:cNvPicPr preferRelativeResize="0"/>
          <p:nvPr/>
        </p:nvPicPr>
        <p:blipFill rotWithShape="1">
          <a:blip r:embed="rId3">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pic>
        <p:nvPicPr>
          <p:cNvPr id="442" name="Google Shape;442;p30"/>
          <p:cNvPicPr preferRelativeResize="0"/>
          <p:nvPr/>
        </p:nvPicPr>
        <p:blipFill rotWithShape="1">
          <a:blip r:embed="rId4">
            <a:alphaModFix/>
          </a:blip>
          <a:srcRect b="0" l="0" r="0" t="0"/>
          <a:stretch/>
        </p:blipFill>
        <p:spPr>
          <a:xfrm>
            <a:off x="5691600" y="2624987"/>
            <a:ext cx="3604525" cy="146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1"/>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tone() and noTone()</a:t>
            </a:r>
            <a:endParaRPr/>
          </a:p>
        </p:txBody>
      </p:sp>
      <p:sp>
        <p:nvSpPr>
          <p:cNvPr id="448" name="Google Shape;448;p31"/>
          <p:cNvSpPr txBox="1"/>
          <p:nvPr>
            <p:ph idx="1" type="body"/>
          </p:nvPr>
        </p:nvSpPr>
        <p:spPr>
          <a:xfrm>
            <a:off x="634500" y="2045550"/>
            <a:ext cx="4015200" cy="28737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b="1" lang="en" sz="1800"/>
              <a:t>Copy the code</a:t>
            </a:r>
            <a:r>
              <a:rPr lang="en" sz="1800"/>
              <a:t> </a:t>
            </a:r>
            <a:r>
              <a:rPr b="1" lang="en" sz="1800"/>
              <a:t>for play()</a:t>
            </a:r>
            <a:r>
              <a:rPr lang="en" sz="1800"/>
              <a:t> into your program and change the #define statement to the pin with your speaker.</a:t>
            </a:r>
            <a:endParaRPr sz="1800"/>
          </a:p>
          <a:p>
            <a:pPr indent="-342900" lvl="0" marL="457200" rtl="0" algn="l">
              <a:lnSpc>
                <a:spcPct val="115000"/>
              </a:lnSpc>
              <a:spcBef>
                <a:spcPts val="0"/>
              </a:spcBef>
              <a:spcAft>
                <a:spcPts val="0"/>
              </a:spcAft>
              <a:buSzPts val="1800"/>
              <a:buChar char="▰"/>
            </a:pPr>
            <a:r>
              <a:rPr lang="en" sz="1800"/>
              <a:t>Play will play a note at the inputted frequency and duration.</a:t>
            </a:r>
            <a:endParaRPr sz="1800"/>
          </a:p>
          <a:p>
            <a:pPr indent="-342900" lvl="0" marL="457200" rtl="0" algn="l">
              <a:lnSpc>
                <a:spcPct val="115000"/>
              </a:lnSpc>
              <a:spcBef>
                <a:spcPts val="0"/>
              </a:spcBef>
              <a:spcAft>
                <a:spcPts val="0"/>
              </a:spcAft>
              <a:buSzPts val="1800"/>
              <a:buChar char="▰"/>
            </a:pPr>
            <a:r>
              <a:rPr lang="en" sz="1800"/>
              <a:t>We will give you all notes and their corresponding pitches </a:t>
            </a:r>
            <a:r>
              <a:rPr lang="en" sz="1800" u="sng">
                <a:solidFill>
                  <a:schemeClr val="hlink"/>
                </a:solidFill>
                <a:hlinkClick r:id="rId3"/>
              </a:rPr>
              <a:t>here</a:t>
            </a:r>
            <a:r>
              <a:rPr lang="en" sz="1800"/>
              <a:t> in pitches.h.  </a:t>
            </a:r>
            <a:endParaRPr sz="1800"/>
          </a:p>
        </p:txBody>
      </p:sp>
      <p:sp>
        <p:nvSpPr>
          <p:cNvPr id="449" name="Google Shape;449;p3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450" name="Google Shape;450;p31"/>
          <p:cNvPicPr preferRelativeResize="0"/>
          <p:nvPr/>
        </p:nvPicPr>
        <p:blipFill rotWithShape="1">
          <a:blip r:embed="rId4">
            <a:alphaModFix/>
          </a:blip>
          <a:srcRect b="0" l="0" r="0" t="0"/>
          <a:stretch/>
        </p:blipFill>
        <p:spPr>
          <a:xfrm>
            <a:off x="5030382" y="2384400"/>
            <a:ext cx="3801593" cy="1814400"/>
          </a:xfrm>
          <a:prstGeom prst="rect">
            <a:avLst/>
          </a:prstGeom>
          <a:noFill/>
          <a:ln cap="flat" cmpd="sng" w="9525">
            <a:solidFill>
              <a:schemeClr val="dk2"/>
            </a:solidFill>
            <a:prstDash val="solid"/>
            <a:round/>
            <a:headEnd len="sm" w="sm" type="none"/>
            <a:tailEnd len="sm" w="sm" type="none"/>
          </a:ln>
        </p:spPr>
      </p:pic>
      <p:pic>
        <p:nvPicPr>
          <p:cNvPr id="451" name="Google Shape;451;p31"/>
          <p:cNvPicPr preferRelativeResize="0"/>
          <p:nvPr/>
        </p:nvPicPr>
        <p:blipFill rotWithShape="1">
          <a:blip r:embed="rId5">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2"/>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pitches.h</a:t>
            </a:r>
            <a:endParaRPr/>
          </a:p>
        </p:txBody>
      </p:sp>
      <p:sp>
        <p:nvSpPr>
          <p:cNvPr id="457" name="Google Shape;457;p32"/>
          <p:cNvSpPr txBox="1"/>
          <p:nvPr>
            <p:ph idx="1" type="body"/>
          </p:nvPr>
        </p:nvSpPr>
        <p:spPr>
          <a:xfrm>
            <a:off x="3278100" y="1497750"/>
            <a:ext cx="5865900" cy="27648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600"/>
              </a:spcBef>
              <a:spcAft>
                <a:spcPts val="0"/>
              </a:spcAft>
              <a:buSzPts val="2000"/>
              <a:buChar char="▰"/>
            </a:pPr>
            <a:r>
              <a:rPr lang="en" sz="2000"/>
              <a:t>Download and put in same folder as your program</a:t>
            </a:r>
            <a:endParaRPr sz="2000"/>
          </a:p>
          <a:p>
            <a:pPr indent="-355600" lvl="0" marL="457200" rtl="0" algn="l">
              <a:lnSpc>
                <a:spcPct val="115000"/>
              </a:lnSpc>
              <a:spcBef>
                <a:spcPts val="0"/>
              </a:spcBef>
              <a:spcAft>
                <a:spcPts val="0"/>
              </a:spcAft>
              <a:buSzPts val="2000"/>
              <a:buChar char="▰"/>
            </a:pPr>
            <a:r>
              <a:rPr lang="en" sz="2000"/>
              <a:t>Use </a:t>
            </a:r>
            <a:r>
              <a:rPr lang="en" sz="2000">
                <a:latin typeface="Courier New"/>
                <a:ea typeface="Courier New"/>
                <a:cs typeface="Courier New"/>
                <a:sym typeface="Courier New"/>
              </a:rPr>
              <a:t>#include “pitches.h”</a:t>
            </a:r>
            <a:r>
              <a:rPr lang="en" sz="2000"/>
              <a:t> at top of program</a:t>
            </a:r>
            <a:endParaRPr sz="2000"/>
          </a:p>
          <a:p>
            <a:pPr indent="-355600" lvl="0" marL="457200" rtl="0" algn="l">
              <a:lnSpc>
                <a:spcPct val="115000"/>
              </a:lnSpc>
              <a:spcBef>
                <a:spcPts val="0"/>
              </a:spcBef>
              <a:spcAft>
                <a:spcPts val="0"/>
              </a:spcAft>
              <a:buSzPts val="2000"/>
              <a:buChar char="▰"/>
            </a:pPr>
            <a:r>
              <a:rPr lang="en" sz="2000"/>
              <a:t>Also: </a:t>
            </a:r>
            <a:r>
              <a:rPr lang="en" sz="2000" u="sng">
                <a:solidFill>
                  <a:schemeClr val="hlink"/>
                </a:solidFill>
                <a:hlinkClick r:id="rId3"/>
              </a:rPr>
              <a:t>basicpitches.h</a:t>
            </a:r>
            <a:endParaRPr sz="2000"/>
          </a:p>
          <a:p>
            <a:pPr indent="-355600" lvl="0" marL="457200" rtl="0" algn="l">
              <a:lnSpc>
                <a:spcPct val="115000"/>
              </a:lnSpc>
              <a:spcBef>
                <a:spcPts val="0"/>
              </a:spcBef>
              <a:spcAft>
                <a:spcPts val="0"/>
              </a:spcAft>
              <a:buSzPts val="2000"/>
              <a:buChar char="▰"/>
            </a:pPr>
            <a:r>
              <a:rPr lang="en" sz="2000"/>
              <a:t>All note pitches are labelled</a:t>
            </a:r>
            <a:endParaRPr sz="2000"/>
          </a:p>
          <a:p>
            <a:pPr indent="-355600" lvl="1" marL="914400" rtl="0" algn="l">
              <a:lnSpc>
                <a:spcPct val="115000"/>
              </a:lnSpc>
              <a:spcBef>
                <a:spcPts val="0"/>
              </a:spcBef>
              <a:spcAft>
                <a:spcPts val="0"/>
              </a:spcAft>
              <a:buSzPts val="2000"/>
              <a:buChar char="▰"/>
            </a:pPr>
            <a:r>
              <a:rPr lang="en" sz="2000"/>
              <a:t>Ex: NOTE_C4 is 262 Hz aka middle C</a:t>
            </a:r>
            <a:endParaRPr sz="2000"/>
          </a:p>
          <a:p>
            <a:pPr indent="-355600" lvl="0" marL="457200" rtl="0" algn="l">
              <a:lnSpc>
                <a:spcPct val="115000"/>
              </a:lnSpc>
              <a:spcBef>
                <a:spcPts val="0"/>
              </a:spcBef>
              <a:spcAft>
                <a:spcPts val="0"/>
              </a:spcAft>
              <a:buSzPts val="2000"/>
              <a:buChar char="▰"/>
            </a:pPr>
            <a:r>
              <a:rPr lang="en" sz="2000"/>
              <a:t>Now, we can use for example:</a:t>
            </a:r>
            <a:endParaRPr sz="2000"/>
          </a:p>
          <a:p>
            <a:pPr indent="-355600" lvl="1" marL="914400" rtl="0" algn="l">
              <a:lnSpc>
                <a:spcPct val="115000"/>
              </a:lnSpc>
              <a:spcBef>
                <a:spcPts val="0"/>
              </a:spcBef>
              <a:spcAft>
                <a:spcPts val="0"/>
              </a:spcAft>
              <a:buSzPts val="2000"/>
              <a:buFont typeface="Courier New"/>
              <a:buChar char="▰"/>
            </a:pPr>
            <a:r>
              <a:rPr lang="en" sz="2000">
                <a:latin typeface="Courier New"/>
                <a:ea typeface="Courier New"/>
                <a:cs typeface="Courier New"/>
                <a:sym typeface="Courier New"/>
              </a:rPr>
              <a:t>play(NOTE_C4, 4);</a:t>
            </a:r>
            <a:endParaRPr sz="2000">
              <a:latin typeface="Courier New"/>
              <a:ea typeface="Courier New"/>
              <a:cs typeface="Courier New"/>
              <a:sym typeface="Courier New"/>
            </a:endParaRPr>
          </a:p>
          <a:p>
            <a:pPr indent="-355600" lvl="1" marL="914400" rtl="0" algn="l">
              <a:lnSpc>
                <a:spcPct val="115000"/>
              </a:lnSpc>
              <a:spcBef>
                <a:spcPts val="0"/>
              </a:spcBef>
              <a:spcAft>
                <a:spcPts val="0"/>
              </a:spcAft>
              <a:buSzPts val="2000"/>
              <a:buChar char="▰"/>
            </a:pPr>
            <a:r>
              <a:rPr lang="en" sz="2000"/>
              <a:t>Play middle C for 4 note lengths</a:t>
            </a:r>
            <a:endParaRPr sz="2000"/>
          </a:p>
        </p:txBody>
      </p:sp>
      <p:sp>
        <p:nvSpPr>
          <p:cNvPr id="458" name="Google Shape;458;p32"/>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459" name="Google Shape;459;p32"/>
          <p:cNvPicPr preferRelativeResize="0"/>
          <p:nvPr/>
        </p:nvPicPr>
        <p:blipFill rotWithShape="1">
          <a:blip r:embed="rId4">
            <a:alphaModFix/>
          </a:blip>
          <a:srcRect b="0" l="0" r="0" t="0"/>
          <a:stretch/>
        </p:blipFill>
        <p:spPr>
          <a:xfrm>
            <a:off x="304800" y="2573200"/>
            <a:ext cx="2895600" cy="1767987"/>
          </a:xfrm>
          <a:prstGeom prst="rect">
            <a:avLst/>
          </a:prstGeom>
          <a:noFill/>
          <a:ln cap="flat" cmpd="sng" w="9525">
            <a:solidFill>
              <a:schemeClr val="dk2"/>
            </a:solidFill>
            <a:prstDash val="solid"/>
            <a:round/>
            <a:headEnd len="sm" w="sm" type="none"/>
            <a:tailEnd len="sm" w="sm" type="none"/>
          </a:ln>
        </p:spPr>
      </p:pic>
      <p:pic>
        <p:nvPicPr>
          <p:cNvPr id="460" name="Google Shape;460;p32"/>
          <p:cNvPicPr preferRelativeResize="0"/>
          <p:nvPr/>
        </p:nvPicPr>
        <p:blipFill rotWithShape="1">
          <a:blip r:embed="rId5">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3"/>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Your job: Part 1 - Sound</a:t>
            </a:r>
            <a:endParaRPr/>
          </a:p>
        </p:txBody>
      </p:sp>
      <p:sp>
        <p:nvSpPr>
          <p:cNvPr id="466" name="Google Shape;466;p33"/>
          <p:cNvSpPr txBox="1"/>
          <p:nvPr>
            <p:ph idx="1" type="body"/>
          </p:nvPr>
        </p:nvSpPr>
        <p:spPr>
          <a:xfrm>
            <a:off x="3429000" y="1909300"/>
            <a:ext cx="5486400" cy="31167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600"/>
              </a:spcBef>
              <a:spcAft>
                <a:spcPts val="0"/>
              </a:spcAft>
              <a:buSzPts val="2000"/>
              <a:buChar char="▰"/>
            </a:pPr>
            <a:r>
              <a:rPr b="1" lang="en" sz="2000"/>
              <a:t>Write a song</a:t>
            </a:r>
            <a:r>
              <a:rPr lang="en" sz="2000"/>
              <a:t> (minimum 10 notes) using play( ) and </a:t>
            </a:r>
            <a:r>
              <a:rPr b="1" lang="en" sz="2000"/>
              <a:t>play it through your speaker</a:t>
            </a:r>
            <a:r>
              <a:rPr lang="en" sz="2000"/>
              <a:t>.</a:t>
            </a:r>
            <a:endParaRPr sz="2000"/>
          </a:p>
          <a:p>
            <a:pPr indent="-355600" lvl="0" marL="457200" rtl="0" algn="l">
              <a:lnSpc>
                <a:spcPct val="115000"/>
              </a:lnSpc>
              <a:spcBef>
                <a:spcPts val="0"/>
              </a:spcBef>
              <a:spcAft>
                <a:spcPts val="0"/>
              </a:spcAft>
              <a:buSzPts val="2000"/>
              <a:buChar char="▰"/>
            </a:pPr>
            <a:r>
              <a:rPr lang="en" sz="2000"/>
              <a:t>Get creative!</a:t>
            </a:r>
            <a:endParaRPr sz="2000"/>
          </a:p>
          <a:p>
            <a:pPr indent="-355600" lvl="0" marL="457200" rtl="0" algn="l">
              <a:lnSpc>
                <a:spcPct val="115000"/>
              </a:lnSpc>
              <a:spcBef>
                <a:spcPts val="0"/>
              </a:spcBef>
              <a:spcAft>
                <a:spcPts val="0"/>
              </a:spcAft>
              <a:buSzPts val="2000"/>
              <a:buChar char="▰"/>
            </a:pPr>
            <a:r>
              <a:rPr lang="en" sz="2000"/>
              <a:t>Example song here: </a:t>
            </a:r>
            <a:r>
              <a:rPr lang="en" sz="2000" u="sng">
                <a:solidFill>
                  <a:schemeClr val="hlink"/>
                </a:solidFill>
                <a:hlinkClick r:id="rId3"/>
              </a:rPr>
              <a:t>Despacito</a:t>
            </a:r>
            <a:endParaRPr sz="2000"/>
          </a:p>
          <a:p>
            <a:pPr indent="-355600" lvl="1" marL="914400" rtl="0" algn="l">
              <a:lnSpc>
                <a:spcPct val="115000"/>
              </a:lnSpc>
              <a:spcBef>
                <a:spcPts val="0"/>
              </a:spcBef>
              <a:spcAft>
                <a:spcPts val="0"/>
              </a:spcAft>
              <a:buSzPts val="2000"/>
              <a:buChar char="▰"/>
            </a:pPr>
            <a:r>
              <a:rPr b="1" lang="en" sz="2000"/>
              <a:t>Copy-paste</a:t>
            </a:r>
            <a:r>
              <a:rPr lang="en" sz="2000"/>
              <a:t> into your code and call Despacito() in loop() to use!</a:t>
            </a:r>
            <a:endParaRPr sz="2000"/>
          </a:p>
          <a:p>
            <a:pPr indent="-355600" lvl="0" marL="457200" rtl="0" algn="l">
              <a:lnSpc>
                <a:spcPct val="115000"/>
              </a:lnSpc>
              <a:spcBef>
                <a:spcPts val="0"/>
              </a:spcBef>
              <a:spcAft>
                <a:spcPts val="0"/>
              </a:spcAft>
              <a:buSzPts val="2000"/>
              <a:buChar char="▰"/>
            </a:pPr>
            <a:r>
              <a:rPr lang="en" sz="2000"/>
              <a:t>No experience with music? No problem. </a:t>
            </a:r>
            <a:r>
              <a:rPr lang="en" sz="2000" u="sng">
                <a:solidFill>
                  <a:schemeClr val="hlink"/>
                </a:solidFill>
                <a:hlinkClick r:id="rId4"/>
              </a:rPr>
              <a:t>Here</a:t>
            </a:r>
            <a:r>
              <a:rPr lang="en" sz="2000"/>
              <a:t> </a:t>
            </a:r>
            <a:r>
              <a:rPr lang="en" sz="2000" u="sng">
                <a:solidFill>
                  <a:schemeClr val="hlink"/>
                </a:solidFill>
                <a:hlinkClick r:id="rId5"/>
              </a:rPr>
              <a:t>are</a:t>
            </a:r>
            <a:r>
              <a:rPr lang="en" sz="2000"/>
              <a:t> </a:t>
            </a:r>
            <a:r>
              <a:rPr lang="en" sz="2000" u="sng">
                <a:solidFill>
                  <a:schemeClr val="hlink"/>
                </a:solidFill>
                <a:hlinkClick r:id="rId6"/>
              </a:rPr>
              <a:t>some</a:t>
            </a:r>
            <a:r>
              <a:rPr lang="en" sz="2000"/>
              <a:t> </a:t>
            </a:r>
            <a:r>
              <a:rPr lang="en" sz="2000" u="sng">
                <a:solidFill>
                  <a:schemeClr val="hlink"/>
                </a:solidFill>
                <a:hlinkClick r:id="rId7"/>
              </a:rPr>
              <a:t>songs</a:t>
            </a:r>
            <a:r>
              <a:rPr lang="en" sz="2000"/>
              <a:t> </a:t>
            </a:r>
            <a:r>
              <a:rPr lang="en" sz="2000" u="sng">
                <a:solidFill>
                  <a:schemeClr val="hlink"/>
                </a:solidFill>
                <a:hlinkClick r:id="rId8"/>
              </a:rPr>
              <a:t>with</a:t>
            </a:r>
            <a:r>
              <a:rPr lang="en" sz="2000"/>
              <a:t> labelled notes.</a:t>
            </a:r>
            <a:endParaRPr sz="2000"/>
          </a:p>
        </p:txBody>
      </p:sp>
      <p:sp>
        <p:nvSpPr>
          <p:cNvPr id="467" name="Google Shape;467;p33"/>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468" name="Google Shape;468;p33"/>
          <p:cNvPicPr preferRelativeResize="0"/>
          <p:nvPr/>
        </p:nvPicPr>
        <p:blipFill rotWithShape="1">
          <a:blip r:embed="rId9">
            <a:alphaModFix/>
          </a:blip>
          <a:srcRect b="0" l="0" r="0" t="0"/>
          <a:stretch/>
        </p:blipFill>
        <p:spPr>
          <a:xfrm>
            <a:off x="259225" y="2402700"/>
            <a:ext cx="2895600" cy="1778000"/>
          </a:xfrm>
          <a:prstGeom prst="rect">
            <a:avLst/>
          </a:prstGeom>
          <a:noFill/>
          <a:ln cap="flat" cmpd="sng" w="9525">
            <a:solidFill>
              <a:schemeClr val="dk1"/>
            </a:solidFill>
            <a:prstDash val="solid"/>
            <a:round/>
            <a:headEnd len="sm" w="sm" type="none"/>
            <a:tailEnd len="sm" w="sm" type="none"/>
          </a:ln>
        </p:spPr>
      </p:pic>
      <p:pic>
        <p:nvPicPr>
          <p:cNvPr id="469" name="Google Shape;469;p33"/>
          <p:cNvPicPr preferRelativeResize="0"/>
          <p:nvPr/>
        </p:nvPicPr>
        <p:blipFill rotWithShape="1">
          <a:blip r:embed="rId10">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4"/>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Your job: Part 2 - Interface</a:t>
            </a:r>
            <a:endParaRPr/>
          </a:p>
        </p:txBody>
      </p:sp>
      <p:sp>
        <p:nvSpPr>
          <p:cNvPr id="475" name="Google Shape;475;p34"/>
          <p:cNvSpPr txBox="1"/>
          <p:nvPr>
            <p:ph idx="1" type="body"/>
          </p:nvPr>
        </p:nvSpPr>
        <p:spPr>
          <a:xfrm>
            <a:off x="4836375" y="1189350"/>
            <a:ext cx="4230000" cy="3729900"/>
          </a:xfrm>
          <a:prstGeom prst="rect">
            <a:avLst/>
          </a:prstGeom>
          <a:noFill/>
          <a:ln>
            <a:noFill/>
          </a:ln>
        </p:spPr>
        <p:txBody>
          <a:bodyPr anchorCtr="0" anchor="t" bIns="0" lIns="0" spcFirstLastPara="1" rIns="0" wrap="square" tIns="0">
            <a:noAutofit/>
          </a:bodyPr>
          <a:lstStyle/>
          <a:p>
            <a:pPr indent="-342900" lvl="0" marL="457200" marR="0" rtl="0" algn="l">
              <a:lnSpc>
                <a:spcPct val="115000"/>
              </a:lnSpc>
              <a:spcBef>
                <a:spcPts val="600"/>
              </a:spcBef>
              <a:spcAft>
                <a:spcPts val="0"/>
              </a:spcAft>
              <a:buClr>
                <a:srgbClr val="A6D683"/>
              </a:buClr>
              <a:buSzPts val="1800"/>
              <a:buChar char="▰"/>
            </a:pPr>
            <a:r>
              <a:rPr b="1" lang="en" sz="1800"/>
              <a:t>Implement the potentiometer interface.</a:t>
            </a:r>
            <a:endParaRPr b="1" sz="1800"/>
          </a:p>
          <a:p>
            <a:pPr indent="-342900" lvl="0" marL="457200" marR="0" rtl="0" algn="l">
              <a:lnSpc>
                <a:spcPct val="115000"/>
              </a:lnSpc>
              <a:spcBef>
                <a:spcPts val="0"/>
              </a:spcBef>
              <a:spcAft>
                <a:spcPts val="0"/>
              </a:spcAft>
              <a:buSzPts val="1800"/>
              <a:buChar char="▰"/>
            </a:pPr>
            <a:r>
              <a:rPr lang="en" sz="1800"/>
              <a:t>Depending on where the dial is turned, a different song will play when you press RESET.</a:t>
            </a:r>
            <a:endParaRPr sz="1800"/>
          </a:p>
          <a:p>
            <a:pPr indent="-342900" lvl="0" marL="457200" marR="0" rtl="0" algn="l">
              <a:lnSpc>
                <a:spcPct val="115000"/>
              </a:lnSpc>
              <a:spcBef>
                <a:spcPts val="0"/>
              </a:spcBef>
              <a:spcAft>
                <a:spcPts val="0"/>
              </a:spcAft>
              <a:buSzPts val="1800"/>
              <a:buChar char="▰"/>
            </a:pPr>
            <a:r>
              <a:rPr lang="en" sz="1800"/>
              <a:t>Be able to switch between at least 3 songs.</a:t>
            </a:r>
            <a:endParaRPr sz="1800"/>
          </a:p>
          <a:p>
            <a:pPr indent="-342900" lvl="1" marL="914400" marR="0" rtl="0" algn="l">
              <a:lnSpc>
                <a:spcPct val="115000"/>
              </a:lnSpc>
              <a:spcBef>
                <a:spcPts val="0"/>
              </a:spcBef>
              <a:spcAft>
                <a:spcPts val="0"/>
              </a:spcAft>
              <a:buSzPts val="1800"/>
              <a:buChar char="▰"/>
            </a:pPr>
            <a:r>
              <a:rPr lang="en" sz="1800"/>
              <a:t>This means you will have to add more music!</a:t>
            </a:r>
            <a:endParaRPr sz="1800"/>
          </a:p>
          <a:p>
            <a:pPr indent="-342900" lvl="0" marL="457200" marR="0" rtl="0" algn="l">
              <a:lnSpc>
                <a:spcPct val="115000"/>
              </a:lnSpc>
              <a:spcBef>
                <a:spcPts val="0"/>
              </a:spcBef>
              <a:spcAft>
                <a:spcPts val="0"/>
              </a:spcAft>
              <a:buSzPts val="1800"/>
              <a:buChar char="▰"/>
            </a:pPr>
            <a:r>
              <a:rPr lang="en" sz="1800"/>
              <a:t>Pseudocode pictured to the left. You will need to use several if statements.</a:t>
            </a:r>
            <a:endParaRPr sz="1800"/>
          </a:p>
        </p:txBody>
      </p:sp>
      <p:sp>
        <p:nvSpPr>
          <p:cNvPr id="476" name="Google Shape;476;p3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477" name="Google Shape;477;p34"/>
          <p:cNvPicPr preferRelativeResize="0"/>
          <p:nvPr/>
        </p:nvPicPr>
        <p:blipFill rotWithShape="1">
          <a:blip r:embed="rId3">
            <a:alphaModFix/>
          </a:blip>
          <a:srcRect b="0" l="0" r="0" t="0"/>
          <a:stretch/>
        </p:blipFill>
        <p:spPr>
          <a:xfrm>
            <a:off x="152400" y="1296200"/>
            <a:ext cx="4570569" cy="3623001"/>
          </a:xfrm>
          <a:prstGeom prst="rect">
            <a:avLst/>
          </a:prstGeom>
          <a:noFill/>
          <a:ln cap="flat" cmpd="sng" w="9525">
            <a:solidFill>
              <a:schemeClr val="dk2"/>
            </a:solidFill>
            <a:prstDash val="solid"/>
            <a:round/>
            <a:headEnd len="sm" w="sm" type="none"/>
            <a:tailEnd len="sm" w="sm" type="none"/>
          </a:ln>
        </p:spPr>
      </p:pic>
      <p:pic>
        <p:nvPicPr>
          <p:cNvPr id="478" name="Google Shape;478;p34"/>
          <p:cNvPicPr preferRelativeResize="0"/>
          <p:nvPr/>
        </p:nvPicPr>
        <p:blipFill rotWithShape="1">
          <a:blip r:embed="rId4">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5"/>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Your job: Part 3 - Display</a:t>
            </a:r>
            <a:endParaRPr/>
          </a:p>
        </p:txBody>
      </p:sp>
      <p:sp>
        <p:nvSpPr>
          <p:cNvPr id="484" name="Google Shape;484;p35"/>
          <p:cNvSpPr txBox="1"/>
          <p:nvPr>
            <p:ph idx="1" type="body"/>
          </p:nvPr>
        </p:nvSpPr>
        <p:spPr>
          <a:xfrm>
            <a:off x="3977125" y="1434400"/>
            <a:ext cx="4822500" cy="3239700"/>
          </a:xfrm>
          <a:prstGeom prst="rect">
            <a:avLst/>
          </a:prstGeom>
          <a:noFill/>
          <a:ln>
            <a:noFill/>
          </a:ln>
        </p:spPr>
        <p:txBody>
          <a:bodyPr anchorCtr="0" anchor="t" bIns="0" lIns="0" spcFirstLastPara="1" rIns="0" wrap="square" tIns="0">
            <a:noAutofit/>
          </a:bodyPr>
          <a:lstStyle/>
          <a:p>
            <a:pPr indent="-336550" lvl="0" marL="457200" marR="0" rtl="0" algn="l">
              <a:lnSpc>
                <a:spcPct val="115000"/>
              </a:lnSpc>
              <a:spcBef>
                <a:spcPts val="600"/>
              </a:spcBef>
              <a:spcAft>
                <a:spcPts val="0"/>
              </a:spcAft>
              <a:buSzPts val="1700"/>
              <a:buChar char="▰"/>
            </a:pPr>
            <a:r>
              <a:rPr b="1" lang="en" sz="1700"/>
              <a:t>Implement an LED display</a:t>
            </a:r>
            <a:r>
              <a:rPr lang="en" sz="1700"/>
              <a:t> that lets the user know what song will be played when RESET is pressed</a:t>
            </a:r>
            <a:endParaRPr sz="1700"/>
          </a:p>
          <a:p>
            <a:pPr indent="-336550" lvl="1" marL="914400" marR="0" rtl="0" algn="l">
              <a:lnSpc>
                <a:spcPct val="115000"/>
              </a:lnSpc>
              <a:spcBef>
                <a:spcPts val="0"/>
              </a:spcBef>
              <a:spcAft>
                <a:spcPts val="0"/>
              </a:spcAft>
              <a:buSzPts val="1700"/>
              <a:buChar char="▰"/>
            </a:pPr>
            <a:r>
              <a:rPr lang="en" sz="1700"/>
              <a:t>EX: </a:t>
            </a:r>
            <a:r>
              <a:rPr lang="en" sz="1700">
                <a:solidFill>
                  <a:srgbClr val="4A86E8"/>
                </a:solidFill>
              </a:rPr>
              <a:t>Blue</a:t>
            </a:r>
            <a:r>
              <a:rPr lang="en" sz="1700"/>
              <a:t> = Despacito,             </a:t>
            </a:r>
            <a:endParaRPr sz="1700"/>
          </a:p>
          <a:p>
            <a:pPr indent="-336550" lvl="1" marL="914400" marR="0" rtl="0" algn="l">
              <a:lnSpc>
                <a:spcPct val="115000"/>
              </a:lnSpc>
              <a:spcBef>
                <a:spcPts val="0"/>
              </a:spcBef>
              <a:spcAft>
                <a:spcPts val="0"/>
              </a:spcAft>
              <a:buSzPts val="1700"/>
              <a:buChar char="▰"/>
            </a:pPr>
            <a:r>
              <a:rPr lang="en" sz="1700">
                <a:solidFill>
                  <a:srgbClr val="FF0000"/>
                </a:solidFill>
              </a:rPr>
              <a:t>Red</a:t>
            </a:r>
            <a:r>
              <a:rPr lang="en" sz="1700"/>
              <a:t> = Mo Bamba</a:t>
            </a:r>
            <a:endParaRPr sz="1700"/>
          </a:p>
          <a:p>
            <a:pPr indent="-336550" lvl="0" marL="457200" marR="0" rtl="0" algn="l">
              <a:lnSpc>
                <a:spcPct val="115000"/>
              </a:lnSpc>
              <a:spcBef>
                <a:spcPts val="0"/>
              </a:spcBef>
              <a:spcAft>
                <a:spcPts val="0"/>
              </a:spcAft>
              <a:buSzPts val="1700"/>
              <a:buChar char="▰"/>
            </a:pPr>
            <a:r>
              <a:rPr b="1" lang="en" sz="1700"/>
              <a:t>Hint: </a:t>
            </a:r>
            <a:r>
              <a:rPr lang="en" sz="1700"/>
              <a:t>setup( ) happens once per reset, </a:t>
            </a:r>
            <a:endParaRPr sz="1700"/>
          </a:p>
          <a:p>
            <a:pPr indent="-336550" lvl="1" marL="914400" marR="0" rtl="0" algn="l">
              <a:lnSpc>
                <a:spcPct val="115000"/>
              </a:lnSpc>
              <a:spcBef>
                <a:spcPts val="0"/>
              </a:spcBef>
              <a:spcAft>
                <a:spcPts val="0"/>
              </a:spcAft>
              <a:buSzPts val="1700"/>
              <a:buChar char="▰"/>
            </a:pPr>
            <a:r>
              <a:rPr lang="en" sz="1700"/>
              <a:t>loop( ) repeats itself infinitely</a:t>
            </a:r>
            <a:endParaRPr sz="1700"/>
          </a:p>
          <a:p>
            <a:pPr indent="-336550" lvl="0" marL="457200" marR="0" rtl="0" algn="l">
              <a:lnSpc>
                <a:spcPct val="115000"/>
              </a:lnSpc>
              <a:spcBef>
                <a:spcPts val="0"/>
              </a:spcBef>
              <a:spcAft>
                <a:spcPts val="0"/>
              </a:spcAft>
              <a:buSzPts val="1700"/>
              <a:buChar char="▰"/>
            </a:pPr>
            <a:r>
              <a:rPr lang="en" sz="1700"/>
              <a:t>There are a few different ways to go about this.</a:t>
            </a:r>
            <a:endParaRPr sz="1700"/>
          </a:p>
          <a:p>
            <a:pPr indent="-336550" lvl="1" marL="914400" marR="0" rtl="0" algn="l">
              <a:lnSpc>
                <a:spcPct val="115000"/>
              </a:lnSpc>
              <a:spcBef>
                <a:spcPts val="0"/>
              </a:spcBef>
              <a:spcAft>
                <a:spcPts val="0"/>
              </a:spcAft>
              <a:buSzPts val="1700"/>
              <a:buChar char="▰"/>
            </a:pPr>
            <a:r>
              <a:rPr lang="en" sz="1700"/>
              <a:t>Could make LED brightness change or use multiple LEDs to correspond to different songs</a:t>
            </a:r>
            <a:endParaRPr sz="1700"/>
          </a:p>
        </p:txBody>
      </p:sp>
      <p:sp>
        <p:nvSpPr>
          <p:cNvPr id="485" name="Google Shape;485;p35"/>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486" name="Google Shape;486;p35"/>
          <p:cNvPicPr preferRelativeResize="0"/>
          <p:nvPr/>
        </p:nvPicPr>
        <p:blipFill rotWithShape="1">
          <a:blip r:embed="rId3">
            <a:alphaModFix/>
          </a:blip>
          <a:srcRect b="0" l="0" r="0" t="0"/>
          <a:stretch/>
        </p:blipFill>
        <p:spPr>
          <a:xfrm>
            <a:off x="259225" y="2405225"/>
            <a:ext cx="3717898" cy="2104574"/>
          </a:xfrm>
          <a:prstGeom prst="rect">
            <a:avLst/>
          </a:prstGeom>
          <a:noFill/>
          <a:ln>
            <a:noFill/>
          </a:ln>
        </p:spPr>
      </p:pic>
      <p:pic>
        <p:nvPicPr>
          <p:cNvPr id="487" name="Google Shape;487;p35"/>
          <p:cNvPicPr preferRelativeResize="0"/>
          <p:nvPr/>
        </p:nvPicPr>
        <p:blipFill rotWithShape="1">
          <a:blip r:embed="rId4">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36"/>
          <p:cNvPicPr preferRelativeResize="0"/>
          <p:nvPr/>
        </p:nvPicPr>
        <p:blipFill rotWithShape="1">
          <a:blip r:embed="rId3">
            <a:alphaModFix/>
          </a:blip>
          <a:srcRect b="0" l="0" r="0" t="0"/>
          <a:stretch/>
        </p:blipFill>
        <p:spPr>
          <a:xfrm>
            <a:off x="5836339" y="283915"/>
            <a:ext cx="1575387" cy="1576282"/>
          </a:xfrm>
          <a:prstGeom prst="rect">
            <a:avLst/>
          </a:prstGeom>
          <a:noFill/>
          <a:ln>
            <a:noFill/>
          </a:ln>
          <a:effectLst>
            <a:outerShdw blurRad="57150" rotWithShape="0" algn="bl" dir="5400000" dist="19050">
              <a:srgbClr val="000000">
                <a:alpha val="49411"/>
              </a:srgbClr>
            </a:outerShdw>
          </a:effectLst>
        </p:spPr>
      </p:pic>
      <p:sp>
        <p:nvSpPr>
          <p:cNvPr id="493" name="Google Shape;493;p36"/>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To Recap:</a:t>
            </a:r>
            <a:endParaRPr/>
          </a:p>
        </p:txBody>
      </p:sp>
      <p:sp>
        <p:nvSpPr>
          <p:cNvPr id="494" name="Google Shape;494;p36"/>
          <p:cNvSpPr txBox="1"/>
          <p:nvPr>
            <p:ph idx="1" type="body"/>
          </p:nvPr>
        </p:nvSpPr>
        <p:spPr>
          <a:xfrm>
            <a:off x="723000" y="2154400"/>
            <a:ext cx="7698000" cy="27648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sz="1800"/>
              <a:t>Microcontrollers are a great way to </a:t>
            </a:r>
            <a:r>
              <a:rPr b="1" lang="en" sz="1800"/>
              <a:t>link several different systems</a:t>
            </a:r>
            <a:r>
              <a:rPr lang="en" sz="1800"/>
              <a:t> </a:t>
            </a:r>
            <a:endParaRPr sz="1800"/>
          </a:p>
          <a:p>
            <a:pPr indent="-342900" lvl="1" marL="914400" rtl="0" algn="l">
              <a:lnSpc>
                <a:spcPct val="115000"/>
              </a:lnSpc>
              <a:spcBef>
                <a:spcPts val="0"/>
              </a:spcBef>
              <a:spcAft>
                <a:spcPts val="0"/>
              </a:spcAft>
              <a:buSzPts val="1800"/>
              <a:buChar char="▰"/>
            </a:pPr>
            <a:r>
              <a:rPr lang="en" sz="1800"/>
              <a:t>(the speaker, the potentiometer interface, and the display)</a:t>
            </a:r>
            <a:endParaRPr sz="1800"/>
          </a:p>
          <a:p>
            <a:pPr indent="-342900" lvl="0" marL="457200" rtl="0" algn="l">
              <a:lnSpc>
                <a:spcPct val="115000"/>
              </a:lnSpc>
              <a:spcBef>
                <a:spcPts val="0"/>
              </a:spcBef>
              <a:spcAft>
                <a:spcPts val="0"/>
              </a:spcAft>
              <a:buSzPts val="1800"/>
              <a:buChar char="▰"/>
            </a:pPr>
            <a:r>
              <a:rPr lang="en" sz="1800"/>
              <a:t>Analog and Digital signals are different, and it is important to use the </a:t>
            </a:r>
            <a:r>
              <a:rPr b="1" lang="en" sz="1800"/>
              <a:t>right type for the job</a:t>
            </a:r>
            <a:endParaRPr b="1" sz="1800"/>
          </a:p>
          <a:p>
            <a:pPr indent="-342900" lvl="0" marL="457200" rtl="0" algn="l">
              <a:lnSpc>
                <a:spcPct val="115000"/>
              </a:lnSpc>
              <a:spcBef>
                <a:spcPts val="0"/>
              </a:spcBef>
              <a:spcAft>
                <a:spcPts val="0"/>
              </a:spcAft>
              <a:buSzPts val="1800"/>
              <a:buChar char="▰"/>
            </a:pPr>
            <a:r>
              <a:rPr lang="en" sz="1800"/>
              <a:t>We can simulate an analog signal output using digital signals by using </a:t>
            </a:r>
            <a:r>
              <a:rPr b="1" lang="en" sz="1800"/>
              <a:t>PWM</a:t>
            </a:r>
            <a:r>
              <a:rPr lang="en" sz="1800"/>
              <a:t> and changing the duty cycle</a:t>
            </a:r>
            <a:endParaRPr sz="1800"/>
          </a:p>
          <a:p>
            <a:pPr indent="-342900" lvl="0" marL="457200" rtl="0" algn="l">
              <a:lnSpc>
                <a:spcPct val="115000"/>
              </a:lnSpc>
              <a:spcBef>
                <a:spcPts val="0"/>
              </a:spcBef>
              <a:spcAft>
                <a:spcPts val="0"/>
              </a:spcAft>
              <a:buSzPts val="1800"/>
              <a:buChar char="▰"/>
            </a:pPr>
            <a:r>
              <a:rPr lang="en" sz="1800"/>
              <a:t>The frequency of the PWM signal can be changed to modify the pitch of the note played through a speaker, creating music!</a:t>
            </a:r>
            <a:endParaRPr sz="1800"/>
          </a:p>
        </p:txBody>
      </p:sp>
      <p:sp>
        <p:nvSpPr>
          <p:cNvPr id="495" name="Google Shape;495;p36"/>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496" name="Google Shape;496;p36"/>
          <p:cNvPicPr preferRelativeResize="0"/>
          <p:nvPr/>
        </p:nvPicPr>
        <p:blipFill rotWithShape="1">
          <a:blip r:embed="rId4">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pic>
        <p:nvPicPr>
          <p:cNvPr id="497" name="Google Shape;497;p36"/>
          <p:cNvPicPr preferRelativeResize="0"/>
          <p:nvPr/>
        </p:nvPicPr>
        <p:blipFill rotWithShape="1">
          <a:blip r:embed="rId5">
            <a:alphaModFix/>
          </a:blip>
          <a:srcRect b="0" l="0" r="0" t="0"/>
          <a:stretch/>
        </p:blipFill>
        <p:spPr>
          <a:xfrm>
            <a:off x="4273725" y="164825"/>
            <a:ext cx="1813371" cy="1814400"/>
          </a:xfrm>
          <a:prstGeom prst="rect">
            <a:avLst/>
          </a:prstGeom>
          <a:noFill/>
          <a:ln>
            <a:noFill/>
          </a:ln>
        </p:spPr>
      </p:pic>
      <p:pic>
        <p:nvPicPr>
          <p:cNvPr id="498" name="Google Shape;498;p36"/>
          <p:cNvPicPr preferRelativeResize="0"/>
          <p:nvPr/>
        </p:nvPicPr>
        <p:blipFill rotWithShape="1">
          <a:blip r:embed="rId6">
            <a:alphaModFix/>
          </a:blip>
          <a:srcRect b="0" l="0" r="0" t="0"/>
          <a:stretch/>
        </p:blipFill>
        <p:spPr>
          <a:xfrm rot="-4964134">
            <a:off x="3429259" y="438251"/>
            <a:ext cx="1283106" cy="13947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7"/>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Prototype of End Result</a:t>
            </a:r>
            <a:endParaRPr/>
          </a:p>
        </p:txBody>
      </p:sp>
      <p:sp>
        <p:nvSpPr>
          <p:cNvPr id="504" name="Google Shape;504;p37"/>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505" name="Google Shape;505;p37" title="IMG_2861.MOV">
            <a:hlinkClick r:id="rId3"/>
          </p:cNvPr>
          <p:cNvPicPr preferRelativeResize="0"/>
          <p:nvPr/>
        </p:nvPicPr>
        <p:blipFill>
          <a:blip r:embed="rId4">
            <a:alphaModFix/>
          </a:blip>
          <a:stretch>
            <a:fillRect/>
          </a:stretch>
        </p:blipFill>
        <p:spPr>
          <a:xfrm>
            <a:off x="2178975" y="1310975"/>
            <a:ext cx="4640050" cy="348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8"/>
          <p:cNvSpPr txBox="1"/>
          <p:nvPr>
            <p:ph type="title"/>
          </p:nvPr>
        </p:nvSpPr>
        <p:spPr>
          <a:xfrm>
            <a:off x="174725" y="136275"/>
            <a:ext cx="3488100" cy="7308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Project Deadlines</a:t>
            </a:r>
            <a:endParaRPr/>
          </a:p>
        </p:txBody>
      </p:sp>
      <p:sp>
        <p:nvSpPr>
          <p:cNvPr id="511" name="Google Shape;511;p38"/>
          <p:cNvSpPr txBox="1"/>
          <p:nvPr>
            <p:ph idx="1" type="body"/>
          </p:nvPr>
        </p:nvSpPr>
        <p:spPr>
          <a:xfrm>
            <a:off x="3731025" y="1351925"/>
            <a:ext cx="5316000" cy="35997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200"/>
              </a:spcBef>
              <a:spcAft>
                <a:spcPts val="0"/>
              </a:spcAft>
              <a:buSzPts val="2400"/>
              <a:buChar char="▰"/>
            </a:pPr>
            <a:r>
              <a:rPr i="1" lang="en"/>
              <a:t>Arduino iPod will be due:</a:t>
            </a:r>
            <a:r>
              <a:rPr lang="en"/>
              <a:t> </a:t>
            </a:r>
            <a:endParaRPr/>
          </a:p>
          <a:p>
            <a:pPr indent="-381000" lvl="1" marL="914400" rtl="0" algn="l">
              <a:lnSpc>
                <a:spcPct val="115000"/>
              </a:lnSpc>
              <a:spcBef>
                <a:spcPts val="200"/>
              </a:spcBef>
              <a:spcAft>
                <a:spcPts val="0"/>
              </a:spcAft>
              <a:buSzPts val="2400"/>
              <a:buChar char="▰"/>
            </a:pPr>
            <a:r>
              <a:rPr b="1" lang="en"/>
              <a:t>Monday Students: 10/18</a:t>
            </a:r>
            <a:endParaRPr b="1"/>
          </a:p>
          <a:p>
            <a:pPr indent="-381000" lvl="1" marL="914400" rtl="0" algn="l">
              <a:spcBef>
                <a:spcPts val="200"/>
              </a:spcBef>
              <a:spcAft>
                <a:spcPts val="0"/>
              </a:spcAft>
              <a:buClr>
                <a:srgbClr val="9EB3C2"/>
              </a:buClr>
              <a:buSzPts val="2400"/>
              <a:buChar char="▰"/>
            </a:pPr>
            <a:r>
              <a:rPr b="1" lang="en"/>
              <a:t>Thursday Students: 10/14</a:t>
            </a:r>
            <a:endParaRPr/>
          </a:p>
          <a:p>
            <a:pPr indent="-381000" lvl="0" marL="457200" rtl="0" algn="l">
              <a:lnSpc>
                <a:spcPct val="115000"/>
              </a:lnSpc>
              <a:spcBef>
                <a:spcPts val="200"/>
              </a:spcBef>
              <a:spcAft>
                <a:spcPts val="0"/>
              </a:spcAft>
              <a:buSzPts val="2400"/>
              <a:buChar char="▰"/>
            </a:pPr>
            <a:r>
              <a:rPr lang="en"/>
              <a:t>More project details </a:t>
            </a:r>
            <a:r>
              <a:rPr lang="en" u="sng">
                <a:solidFill>
                  <a:schemeClr val="hlink"/>
                </a:solidFill>
                <a:hlinkClick r:id="rId3"/>
              </a:rPr>
              <a:t>here</a:t>
            </a:r>
            <a:r>
              <a:rPr lang="en"/>
              <a:t> &amp; </a:t>
            </a:r>
            <a:r>
              <a:rPr lang="en" u="sng">
                <a:solidFill>
                  <a:schemeClr val="hlink"/>
                </a:solidFill>
                <a:hlinkClick r:id="rId4"/>
              </a:rPr>
              <a:t>here</a:t>
            </a:r>
            <a:endParaRPr/>
          </a:p>
          <a:p>
            <a:pPr indent="-381000" lvl="0" marL="457200" rtl="0" algn="l">
              <a:lnSpc>
                <a:spcPct val="115000"/>
              </a:lnSpc>
              <a:spcBef>
                <a:spcPts val="200"/>
              </a:spcBef>
              <a:spcAft>
                <a:spcPts val="0"/>
              </a:spcAft>
              <a:buSzPts val="2400"/>
              <a:buChar char="▰"/>
            </a:pPr>
            <a:r>
              <a:rPr lang="en"/>
              <a:t>Come to our </a:t>
            </a:r>
            <a:r>
              <a:rPr b="1" lang="en"/>
              <a:t>LAB HOURS</a:t>
            </a:r>
            <a:r>
              <a:rPr lang="en"/>
              <a:t> for help!</a:t>
            </a:r>
            <a:endParaRPr/>
          </a:p>
          <a:p>
            <a:pPr indent="-381000" lvl="1" marL="914400" rtl="0" algn="l">
              <a:spcBef>
                <a:spcPts val="200"/>
              </a:spcBef>
              <a:spcAft>
                <a:spcPts val="0"/>
              </a:spcAft>
              <a:buSzPts val="2400"/>
              <a:buChar char="▰"/>
            </a:pPr>
            <a:r>
              <a:rPr lang="en"/>
              <a:t>Check out lab hours for:</a:t>
            </a:r>
            <a:endParaRPr/>
          </a:p>
          <a:p>
            <a:pPr indent="457200" lvl="0" marL="0" rtl="0" algn="l">
              <a:spcBef>
                <a:spcPts val="200"/>
              </a:spcBef>
              <a:spcAft>
                <a:spcPts val="0"/>
              </a:spcAft>
              <a:buNone/>
            </a:pPr>
            <a:r>
              <a:rPr lang="en"/>
              <a:t>(Mon): Ryuichi, Rachel, or </a:t>
            </a:r>
            <a:endParaRPr/>
          </a:p>
          <a:p>
            <a:pPr indent="457200" lvl="0" marL="0" rtl="0" algn="l">
              <a:spcBef>
                <a:spcPts val="200"/>
              </a:spcBef>
              <a:spcAft>
                <a:spcPts val="0"/>
              </a:spcAft>
              <a:buNone/>
            </a:pPr>
            <a:r>
              <a:rPr lang="en"/>
              <a:t>(Thur): Wesley, Paula</a:t>
            </a:r>
            <a:endParaRPr/>
          </a:p>
        </p:txBody>
      </p:sp>
      <p:sp>
        <p:nvSpPr>
          <p:cNvPr id="512" name="Google Shape;512;p38"/>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513" name="Google Shape;513;p38"/>
          <p:cNvPicPr preferRelativeResize="0"/>
          <p:nvPr/>
        </p:nvPicPr>
        <p:blipFill rotWithShape="1">
          <a:blip r:embed="rId5">
            <a:alphaModFix/>
          </a:blip>
          <a:srcRect b="0" l="0" r="0" t="0"/>
          <a:stretch/>
        </p:blipFill>
        <p:spPr>
          <a:xfrm>
            <a:off x="804563" y="1351913"/>
            <a:ext cx="2228426" cy="2229701"/>
          </a:xfrm>
          <a:prstGeom prst="rect">
            <a:avLst/>
          </a:prstGeom>
          <a:noFill/>
          <a:ln>
            <a:noFill/>
          </a:ln>
        </p:spPr>
      </p:pic>
      <p:pic>
        <p:nvPicPr>
          <p:cNvPr id="514" name="Google Shape;514;p38"/>
          <p:cNvPicPr preferRelativeResize="0"/>
          <p:nvPr/>
        </p:nvPicPr>
        <p:blipFill>
          <a:blip r:embed="rId6">
            <a:alphaModFix/>
          </a:blip>
          <a:stretch>
            <a:fillRect/>
          </a:stretch>
        </p:blipFill>
        <p:spPr>
          <a:xfrm>
            <a:off x="366350" y="3000950"/>
            <a:ext cx="2717875" cy="1528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Pop Quiz: Analog or Digital?</a:t>
            </a:r>
            <a:endParaRPr/>
          </a:p>
        </p:txBody>
      </p:sp>
      <p:sp>
        <p:nvSpPr>
          <p:cNvPr id="165" name="Google Shape;165;p4"/>
          <p:cNvSpPr txBox="1"/>
          <p:nvPr>
            <p:ph idx="1" type="body"/>
          </p:nvPr>
        </p:nvSpPr>
        <p:spPr>
          <a:xfrm>
            <a:off x="402900" y="2126275"/>
            <a:ext cx="4834200" cy="36015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sz="1800"/>
              <a:t>Light Switch</a:t>
            </a:r>
            <a:endParaRPr sz="1800"/>
          </a:p>
          <a:p>
            <a:pPr indent="-342900" lvl="1" marL="914400" rtl="0" algn="l">
              <a:lnSpc>
                <a:spcPct val="115000"/>
              </a:lnSpc>
              <a:spcBef>
                <a:spcPts val="0"/>
              </a:spcBef>
              <a:spcAft>
                <a:spcPts val="0"/>
              </a:spcAft>
              <a:buSzPts val="1800"/>
              <a:buChar char="▰"/>
            </a:pPr>
            <a:r>
              <a:rPr b="1" lang="en" sz="1800"/>
              <a:t>Answer:</a:t>
            </a:r>
            <a:r>
              <a:rPr lang="en" sz="1800"/>
              <a:t> Input/Output are digital</a:t>
            </a:r>
            <a:endParaRPr sz="1800"/>
          </a:p>
          <a:p>
            <a:pPr indent="-342900" lvl="1" marL="914400" rtl="0" algn="l">
              <a:lnSpc>
                <a:spcPct val="115000"/>
              </a:lnSpc>
              <a:spcBef>
                <a:spcPts val="0"/>
              </a:spcBef>
              <a:spcAft>
                <a:spcPts val="0"/>
              </a:spcAft>
              <a:buSzPts val="1800"/>
              <a:buChar char="▰"/>
            </a:pPr>
            <a:r>
              <a:rPr lang="en" sz="1800"/>
              <a:t>Physical Switch/ Lightbulb is either ON or OFF</a:t>
            </a:r>
            <a:endParaRPr sz="1800"/>
          </a:p>
          <a:p>
            <a:pPr indent="0" lvl="0" marL="457200" marR="0" rtl="0" algn="l">
              <a:lnSpc>
                <a:spcPct val="115000"/>
              </a:lnSpc>
              <a:spcBef>
                <a:spcPts val="600"/>
              </a:spcBef>
              <a:spcAft>
                <a:spcPts val="0"/>
              </a:spcAft>
              <a:buSzPts val="2400"/>
              <a:buNone/>
            </a:pPr>
            <a:r>
              <a:t/>
            </a:r>
            <a:endParaRPr sz="1800"/>
          </a:p>
          <a:p>
            <a:pPr indent="0" lvl="0" marL="457200" marR="0" rtl="0" algn="l">
              <a:lnSpc>
                <a:spcPct val="115000"/>
              </a:lnSpc>
              <a:spcBef>
                <a:spcPts val="600"/>
              </a:spcBef>
              <a:spcAft>
                <a:spcPts val="0"/>
              </a:spcAft>
              <a:buSzPts val="2400"/>
              <a:buNone/>
            </a:pPr>
            <a:r>
              <a:t/>
            </a:r>
            <a:endParaRPr sz="1800"/>
          </a:p>
        </p:txBody>
      </p:sp>
      <p:sp>
        <p:nvSpPr>
          <p:cNvPr id="166" name="Google Shape;166;p4"/>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167" name="Google Shape;167;p4"/>
          <p:cNvPicPr preferRelativeResize="0"/>
          <p:nvPr/>
        </p:nvPicPr>
        <p:blipFill rotWithShape="1">
          <a:blip r:embed="rId3">
            <a:alphaModFix/>
          </a:blip>
          <a:srcRect b="0" l="0" r="0" t="0"/>
          <a:stretch/>
        </p:blipFill>
        <p:spPr>
          <a:xfrm>
            <a:off x="7165350" y="2538462"/>
            <a:ext cx="1399425" cy="1399425"/>
          </a:xfrm>
          <a:prstGeom prst="rect">
            <a:avLst/>
          </a:prstGeom>
          <a:noFill/>
          <a:ln cap="flat" cmpd="sng" w="9525">
            <a:solidFill>
              <a:srgbClr val="00001A"/>
            </a:solidFill>
            <a:prstDash val="solid"/>
            <a:round/>
            <a:headEnd len="sm" w="sm" type="none"/>
            <a:tailEnd len="sm" w="sm" type="none"/>
          </a:ln>
        </p:spPr>
      </p:pic>
      <p:sp>
        <p:nvSpPr>
          <p:cNvPr id="168" name="Google Shape;168;p4"/>
          <p:cNvSpPr txBox="1"/>
          <p:nvPr/>
        </p:nvSpPr>
        <p:spPr>
          <a:xfrm>
            <a:off x="402900" y="3354325"/>
            <a:ext cx="4899900" cy="1399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600"/>
              </a:spcBef>
              <a:spcAft>
                <a:spcPts val="0"/>
              </a:spcAft>
              <a:buClr>
                <a:srgbClr val="A6D683"/>
              </a:buClr>
              <a:buSzPts val="1800"/>
              <a:buFont typeface="Chivo"/>
              <a:buChar char="▰"/>
            </a:pPr>
            <a:r>
              <a:rPr b="0" i="0" lang="en" sz="1800" u="none" cap="none" strike="noStrike">
                <a:solidFill>
                  <a:srgbClr val="00001A"/>
                </a:solidFill>
                <a:latin typeface="Chivo"/>
                <a:ea typeface="Chivo"/>
                <a:cs typeface="Chivo"/>
                <a:sym typeface="Chivo"/>
              </a:rPr>
              <a:t>Volume Dial</a:t>
            </a:r>
            <a:endParaRPr b="0" i="0" sz="1800" u="none" cap="none" strike="noStrike">
              <a:solidFill>
                <a:srgbClr val="00001A"/>
              </a:solidFill>
              <a:latin typeface="Chivo"/>
              <a:ea typeface="Chivo"/>
              <a:cs typeface="Chivo"/>
              <a:sym typeface="Chivo"/>
            </a:endParaRPr>
          </a:p>
          <a:p>
            <a:pPr indent="-342900" lvl="1" marL="914400" marR="0" rtl="0" algn="l">
              <a:lnSpc>
                <a:spcPct val="115000"/>
              </a:lnSpc>
              <a:spcBef>
                <a:spcPts val="0"/>
              </a:spcBef>
              <a:spcAft>
                <a:spcPts val="0"/>
              </a:spcAft>
              <a:buClr>
                <a:srgbClr val="9EB3C2"/>
              </a:buClr>
              <a:buSzPts val="1800"/>
              <a:buFont typeface="Chivo"/>
              <a:buChar char="▰"/>
            </a:pPr>
            <a:r>
              <a:rPr b="1" i="0" lang="en" sz="1800" u="none" cap="none" strike="noStrike">
                <a:solidFill>
                  <a:srgbClr val="00001A"/>
                </a:solidFill>
                <a:latin typeface="Chivo"/>
                <a:ea typeface="Chivo"/>
                <a:cs typeface="Chivo"/>
                <a:sym typeface="Chivo"/>
              </a:rPr>
              <a:t>Answer:</a:t>
            </a:r>
            <a:r>
              <a:rPr b="0" i="0" lang="en" sz="1800" u="none" cap="none" strike="noStrike">
                <a:solidFill>
                  <a:srgbClr val="00001A"/>
                </a:solidFill>
                <a:latin typeface="Chivo"/>
                <a:ea typeface="Chivo"/>
                <a:cs typeface="Chivo"/>
                <a:sym typeface="Chivo"/>
              </a:rPr>
              <a:t> Input/Output are analog</a:t>
            </a:r>
            <a:endParaRPr b="0" i="0" sz="1800" u="none" cap="none" strike="noStrike">
              <a:solidFill>
                <a:srgbClr val="00001A"/>
              </a:solidFill>
              <a:latin typeface="Chivo"/>
              <a:ea typeface="Chivo"/>
              <a:cs typeface="Chivo"/>
              <a:sym typeface="Chivo"/>
            </a:endParaRPr>
          </a:p>
          <a:p>
            <a:pPr indent="-342900" lvl="1" marL="914400" marR="0" rtl="0" algn="l">
              <a:lnSpc>
                <a:spcPct val="115000"/>
              </a:lnSpc>
              <a:spcBef>
                <a:spcPts val="0"/>
              </a:spcBef>
              <a:spcAft>
                <a:spcPts val="0"/>
              </a:spcAft>
              <a:buClr>
                <a:srgbClr val="9EB3C2"/>
              </a:buClr>
              <a:buSzPts val="1800"/>
              <a:buFont typeface="Chivo"/>
              <a:buChar char="▰"/>
            </a:pPr>
            <a:r>
              <a:rPr b="0" i="0" lang="en" sz="1800" u="none" cap="none" strike="noStrike">
                <a:solidFill>
                  <a:srgbClr val="00001A"/>
                </a:solidFill>
                <a:latin typeface="Chivo"/>
                <a:ea typeface="Chivo"/>
                <a:cs typeface="Chivo"/>
                <a:sym typeface="Chivo"/>
              </a:rPr>
              <a:t>Volume is a continuous value</a:t>
            </a:r>
            <a:endParaRPr b="0" i="0" sz="1400" u="none" cap="none" strike="noStrike">
              <a:solidFill>
                <a:srgbClr val="000000"/>
              </a:solidFill>
              <a:latin typeface="Chivo"/>
              <a:ea typeface="Chivo"/>
              <a:cs typeface="Chivo"/>
              <a:sym typeface="Chivo"/>
            </a:endParaRPr>
          </a:p>
        </p:txBody>
      </p:sp>
      <p:pic>
        <p:nvPicPr>
          <p:cNvPr id="169" name="Google Shape;169;p4"/>
          <p:cNvPicPr preferRelativeResize="0"/>
          <p:nvPr/>
        </p:nvPicPr>
        <p:blipFill rotWithShape="1">
          <a:blip r:embed="rId4">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pic>
        <p:nvPicPr>
          <p:cNvPr id="170" name="Google Shape;170;p4"/>
          <p:cNvPicPr preferRelativeResize="0"/>
          <p:nvPr/>
        </p:nvPicPr>
        <p:blipFill rotWithShape="1">
          <a:blip r:embed="rId5">
            <a:alphaModFix/>
          </a:blip>
          <a:srcRect b="0" l="0" r="0" t="0"/>
          <a:stretch/>
        </p:blipFill>
        <p:spPr>
          <a:xfrm>
            <a:off x="5302801" y="2465622"/>
            <a:ext cx="1545075" cy="15451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39"/>
          <p:cNvSpPr txBox="1"/>
          <p:nvPr>
            <p:ph type="ctrTitle"/>
          </p:nvPr>
        </p:nvSpPr>
        <p:spPr>
          <a:xfrm>
            <a:off x="4572000" y="1027875"/>
            <a:ext cx="4191000" cy="3182100"/>
          </a:xfrm>
          <a:prstGeom prst="rect">
            <a:avLst/>
          </a:prstGeom>
          <a:noFill/>
          <a:ln>
            <a:noFill/>
          </a:ln>
          <a:effectLst>
            <a:outerShdw blurRad="28575" rotWithShape="0" algn="bl" dir="5400000" dist="9525">
              <a:srgbClr val="00001A">
                <a:alpha val="14509"/>
              </a:srgbClr>
            </a:outerShdw>
          </a:effectLst>
        </p:spPr>
        <p:txBody>
          <a:bodyPr anchorCtr="0" anchor="t" bIns="0" lIns="0" spcFirstLastPara="1" rIns="0" wrap="square" tIns="0">
            <a:noAutofit/>
          </a:bodyPr>
          <a:lstStyle/>
          <a:p>
            <a:pPr indent="0" lvl="0" marL="0" rtl="0" algn="l">
              <a:lnSpc>
                <a:spcPct val="100000"/>
              </a:lnSpc>
              <a:spcBef>
                <a:spcPts val="0"/>
              </a:spcBef>
              <a:spcAft>
                <a:spcPts val="0"/>
              </a:spcAft>
              <a:buSzPts val="5800"/>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Pop Quiz: Another Case</a:t>
            </a:r>
            <a:endParaRPr/>
          </a:p>
        </p:txBody>
      </p:sp>
      <p:sp>
        <p:nvSpPr>
          <p:cNvPr id="176" name="Google Shape;176;p5"/>
          <p:cNvSpPr txBox="1"/>
          <p:nvPr>
            <p:ph idx="1" type="body"/>
          </p:nvPr>
        </p:nvSpPr>
        <p:spPr>
          <a:xfrm>
            <a:off x="402900" y="2126275"/>
            <a:ext cx="5114400" cy="27930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sz="1800"/>
              <a:t>Converting percentage score into a letter Grade (As are 90-100, Bs are 80-90)</a:t>
            </a:r>
            <a:endParaRPr sz="1800"/>
          </a:p>
          <a:p>
            <a:pPr indent="-342900" lvl="1" marL="914400" rtl="0" algn="l">
              <a:lnSpc>
                <a:spcPct val="115000"/>
              </a:lnSpc>
              <a:spcBef>
                <a:spcPts val="0"/>
              </a:spcBef>
              <a:spcAft>
                <a:spcPts val="0"/>
              </a:spcAft>
              <a:buSzPts val="1800"/>
              <a:buChar char="▰"/>
            </a:pPr>
            <a:r>
              <a:rPr lang="en" sz="1800"/>
              <a:t>Is this an Analog or Digital System?</a:t>
            </a:r>
            <a:endParaRPr sz="1800"/>
          </a:p>
          <a:p>
            <a:pPr indent="0" lvl="0" marL="914400" rtl="0" algn="l">
              <a:lnSpc>
                <a:spcPct val="115000"/>
              </a:lnSpc>
              <a:spcBef>
                <a:spcPts val="600"/>
              </a:spcBef>
              <a:spcAft>
                <a:spcPts val="0"/>
              </a:spcAft>
              <a:buSzPts val="2400"/>
              <a:buNone/>
            </a:pPr>
            <a:r>
              <a:t/>
            </a:r>
            <a:endParaRPr sz="1800"/>
          </a:p>
        </p:txBody>
      </p:sp>
      <p:sp>
        <p:nvSpPr>
          <p:cNvPr id="177" name="Google Shape;177;p5"/>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graphicFrame>
        <p:nvGraphicFramePr>
          <p:cNvPr id="178" name="Google Shape;178;p5"/>
          <p:cNvGraphicFramePr/>
          <p:nvPr/>
        </p:nvGraphicFramePr>
        <p:xfrm>
          <a:off x="5693600" y="2031500"/>
          <a:ext cx="3000000" cy="3000000"/>
        </p:xfrm>
        <a:graphic>
          <a:graphicData uri="http://schemas.openxmlformats.org/drawingml/2006/table">
            <a:tbl>
              <a:tblPr>
                <a:noFill/>
                <a:tableStyleId>{586E6AA8-F7BF-4635-8498-298030A4858B}</a:tableStyleId>
              </a:tblPr>
              <a:tblGrid>
                <a:gridCol w="798825"/>
                <a:gridCol w="1170775"/>
              </a:tblGrid>
              <a:tr h="687200">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A</a:t>
                      </a:r>
                      <a:endParaRPr sz="1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[90, 100]</a:t>
                      </a:r>
                      <a:endParaRPr sz="1800" u="none" cap="none" strike="noStrike"/>
                    </a:p>
                  </a:txBody>
                  <a:tcPr marT="91425" marB="91425" marR="91425" marL="91425"/>
                </a:tc>
              </a:tr>
              <a:tr h="687200">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B</a:t>
                      </a:r>
                      <a:endParaRPr sz="1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[80, 90)</a:t>
                      </a:r>
                      <a:endParaRPr sz="1800" u="none" cap="none" strike="noStrike"/>
                    </a:p>
                  </a:txBody>
                  <a:tcPr marT="91425" marB="91425" marR="91425" marL="91425"/>
                </a:tc>
              </a:tr>
            </a:tbl>
          </a:graphicData>
        </a:graphic>
      </p:graphicFrame>
      <p:pic>
        <p:nvPicPr>
          <p:cNvPr id="179" name="Google Shape;179;p5"/>
          <p:cNvPicPr preferRelativeResize="0"/>
          <p:nvPr/>
        </p:nvPicPr>
        <p:blipFill rotWithShape="1">
          <a:blip r:embed="rId3">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pic>
        <p:nvPicPr>
          <p:cNvPr id="180" name="Google Shape;180;p5"/>
          <p:cNvPicPr preferRelativeResize="0"/>
          <p:nvPr/>
        </p:nvPicPr>
        <p:blipFill>
          <a:blip r:embed="rId4">
            <a:alphaModFix/>
          </a:blip>
          <a:stretch>
            <a:fillRect/>
          </a:stretch>
        </p:blipFill>
        <p:spPr>
          <a:xfrm>
            <a:off x="2741186" y="3405900"/>
            <a:ext cx="2446414" cy="1374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6"/>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Pop Quiz: Another Case</a:t>
            </a:r>
            <a:endParaRPr/>
          </a:p>
        </p:txBody>
      </p:sp>
      <p:sp>
        <p:nvSpPr>
          <p:cNvPr id="186" name="Google Shape;186;p6"/>
          <p:cNvSpPr txBox="1"/>
          <p:nvPr>
            <p:ph idx="1" type="body"/>
          </p:nvPr>
        </p:nvSpPr>
        <p:spPr>
          <a:xfrm>
            <a:off x="402900" y="2126275"/>
            <a:ext cx="5110500" cy="27930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sz="1800"/>
              <a:t>Converting percentage score into a letter Grade (As are 90-100, Bs are 80-90)</a:t>
            </a:r>
            <a:endParaRPr sz="1800"/>
          </a:p>
          <a:p>
            <a:pPr indent="-342900" lvl="1" marL="914400" rtl="0" algn="l">
              <a:lnSpc>
                <a:spcPct val="115000"/>
              </a:lnSpc>
              <a:spcBef>
                <a:spcPts val="0"/>
              </a:spcBef>
              <a:spcAft>
                <a:spcPts val="0"/>
              </a:spcAft>
              <a:buSzPts val="1800"/>
              <a:buChar char="▰"/>
            </a:pPr>
            <a:r>
              <a:rPr lang="en" sz="1800"/>
              <a:t>Is this an Analog or Digital System?</a:t>
            </a:r>
            <a:endParaRPr sz="1800"/>
          </a:p>
          <a:p>
            <a:pPr indent="-342900" lvl="1" marL="914400" rtl="0" algn="l">
              <a:lnSpc>
                <a:spcPct val="115000"/>
              </a:lnSpc>
              <a:spcBef>
                <a:spcPts val="0"/>
              </a:spcBef>
              <a:spcAft>
                <a:spcPts val="0"/>
              </a:spcAft>
              <a:buSzPts val="1800"/>
              <a:buChar char="▰"/>
            </a:pPr>
            <a:r>
              <a:rPr b="1" lang="en" sz="1800"/>
              <a:t>Answer: BOTH! Input is Analog</a:t>
            </a:r>
            <a:r>
              <a:rPr lang="en" sz="1800"/>
              <a:t> (Score is from 0-100) </a:t>
            </a:r>
            <a:r>
              <a:rPr b="1" lang="en" sz="1800"/>
              <a:t>but Output is Digital</a:t>
            </a:r>
            <a:r>
              <a:rPr lang="en" sz="1800"/>
              <a:t>. </a:t>
            </a:r>
            <a:endParaRPr sz="1800"/>
          </a:p>
          <a:p>
            <a:pPr indent="-342900" lvl="1" marL="914400" rtl="0" algn="l">
              <a:lnSpc>
                <a:spcPct val="115000"/>
              </a:lnSpc>
              <a:spcBef>
                <a:spcPts val="0"/>
              </a:spcBef>
              <a:spcAft>
                <a:spcPts val="0"/>
              </a:spcAft>
              <a:buSzPts val="1800"/>
              <a:buChar char="▰"/>
            </a:pPr>
            <a:r>
              <a:rPr lang="en" sz="1800"/>
              <a:t>INPUT: Score is 94 → OUTPUT: Grade ISN’T a B, Grade IS an A</a:t>
            </a:r>
            <a:endParaRPr sz="1800"/>
          </a:p>
          <a:p>
            <a:pPr indent="-342900" lvl="0" marL="457200" rtl="0" algn="l">
              <a:lnSpc>
                <a:spcPct val="115000"/>
              </a:lnSpc>
              <a:spcBef>
                <a:spcPts val="0"/>
              </a:spcBef>
              <a:spcAft>
                <a:spcPts val="0"/>
              </a:spcAft>
              <a:buSzPts val="1800"/>
              <a:buChar char="▰"/>
            </a:pPr>
            <a:r>
              <a:rPr lang="en" sz="1800"/>
              <a:t>We will use this sort of logic in the project later.</a:t>
            </a:r>
            <a:endParaRPr sz="1800"/>
          </a:p>
        </p:txBody>
      </p:sp>
      <p:sp>
        <p:nvSpPr>
          <p:cNvPr id="187" name="Google Shape;187;p6"/>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graphicFrame>
        <p:nvGraphicFramePr>
          <p:cNvPr id="188" name="Google Shape;188;p6"/>
          <p:cNvGraphicFramePr/>
          <p:nvPr/>
        </p:nvGraphicFramePr>
        <p:xfrm>
          <a:off x="6180025" y="2364000"/>
          <a:ext cx="3000000" cy="3000000"/>
        </p:xfrm>
        <a:graphic>
          <a:graphicData uri="http://schemas.openxmlformats.org/drawingml/2006/table">
            <a:tbl>
              <a:tblPr>
                <a:noFill/>
                <a:tableStyleId>{586E6AA8-F7BF-4635-8498-298030A4858B}</a:tableStyleId>
              </a:tblPr>
              <a:tblGrid>
                <a:gridCol w="667250"/>
                <a:gridCol w="667250"/>
                <a:gridCol w="667250"/>
              </a:tblGrid>
              <a:tr h="68720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A?</a:t>
                      </a:r>
                      <a:endParaRPr sz="1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B?</a:t>
                      </a:r>
                      <a:endParaRPr sz="1800" u="none" cap="none" strike="noStrike"/>
                    </a:p>
                  </a:txBody>
                  <a:tcPr marT="91425" marB="91425" marR="91425" marL="91425"/>
                </a:tc>
              </a:tr>
              <a:tr h="687200">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[90, 100]</a:t>
                      </a:r>
                      <a:endParaRPr sz="1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YES</a:t>
                      </a:r>
                      <a:endParaRPr b="1" sz="1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NO</a:t>
                      </a:r>
                      <a:endParaRPr sz="1800" u="none" cap="none" strike="noStrike"/>
                    </a:p>
                  </a:txBody>
                  <a:tcPr marT="91425" marB="91425" marR="91425" marL="91425"/>
                </a:tc>
              </a:tr>
              <a:tr h="687200">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[80, 90)</a:t>
                      </a:r>
                      <a:endParaRPr sz="1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t>NO</a:t>
                      </a:r>
                      <a:endParaRPr sz="1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t>YES</a:t>
                      </a:r>
                      <a:endParaRPr b="1" sz="1800" u="none" cap="none" strike="noStrike"/>
                    </a:p>
                  </a:txBody>
                  <a:tcPr marT="91425" marB="91425" marR="91425" marL="91425"/>
                </a:tc>
              </a:tr>
            </a:tbl>
          </a:graphicData>
        </a:graphic>
      </p:graphicFrame>
      <p:pic>
        <p:nvPicPr>
          <p:cNvPr id="189" name="Google Shape;189;p6"/>
          <p:cNvPicPr preferRelativeResize="0"/>
          <p:nvPr/>
        </p:nvPicPr>
        <p:blipFill rotWithShape="1">
          <a:blip r:embed="rId3">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Related image" id="194" name="Google Shape;194;geeb6cdd29d_0_0"/>
          <p:cNvPicPr preferRelativeResize="0"/>
          <p:nvPr/>
        </p:nvPicPr>
        <p:blipFill rotWithShape="1">
          <a:blip r:embed="rId3">
            <a:alphaModFix/>
          </a:blip>
          <a:srcRect b="30559" l="0" r="0" t="27109"/>
          <a:stretch/>
        </p:blipFill>
        <p:spPr>
          <a:xfrm rot="-5400000">
            <a:off x="6196700" y="2513425"/>
            <a:ext cx="3695725" cy="1564425"/>
          </a:xfrm>
          <a:prstGeom prst="rect">
            <a:avLst/>
          </a:prstGeom>
          <a:noFill/>
          <a:ln>
            <a:noFill/>
          </a:ln>
        </p:spPr>
      </p:pic>
      <p:sp>
        <p:nvSpPr>
          <p:cNvPr id="195" name="Google Shape;195;geeb6cdd29d_0_0"/>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10"/>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Reminder from lecture 1:</a:t>
            </a:r>
            <a:endParaRPr/>
          </a:p>
          <a:p>
            <a:pPr indent="0" lvl="0" marL="0" rtl="0" algn="l">
              <a:lnSpc>
                <a:spcPct val="100000"/>
              </a:lnSpc>
              <a:spcBef>
                <a:spcPts val="0"/>
              </a:spcBef>
              <a:spcAft>
                <a:spcPts val="0"/>
              </a:spcAft>
              <a:buSzPts val="3200"/>
              <a:buNone/>
            </a:pPr>
            <a:r>
              <a:rPr lang="en"/>
              <a:t>(MCUs)</a:t>
            </a:r>
            <a:endParaRPr/>
          </a:p>
        </p:txBody>
      </p:sp>
      <p:sp>
        <p:nvSpPr>
          <p:cNvPr id="196" name="Google Shape;196;geeb6cdd29d_0_0"/>
          <p:cNvSpPr txBox="1"/>
          <p:nvPr>
            <p:ph idx="1" type="body"/>
          </p:nvPr>
        </p:nvSpPr>
        <p:spPr>
          <a:xfrm>
            <a:off x="457200" y="2032500"/>
            <a:ext cx="6984900" cy="28866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sz="1800"/>
              <a:t>Essentially a small programmable computer that can coordinate different input/output functions in your circuit</a:t>
            </a:r>
            <a:endParaRPr sz="1800"/>
          </a:p>
          <a:p>
            <a:pPr indent="-342900" lvl="1" marL="914400" marR="0" rtl="0" algn="l">
              <a:lnSpc>
                <a:spcPct val="115000"/>
              </a:lnSpc>
              <a:spcBef>
                <a:spcPts val="0"/>
              </a:spcBef>
              <a:spcAft>
                <a:spcPts val="0"/>
              </a:spcAft>
              <a:buClr>
                <a:srgbClr val="9E9E9E"/>
              </a:buClr>
              <a:buSzPts val="1800"/>
              <a:buFont typeface="Chivo"/>
              <a:buChar char="▰"/>
            </a:pPr>
            <a:r>
              <a:rPr lang="en" sz="1800"/>
              <a:t>ex: read temperature sensor and turn a fan motor accordingly, RC car, etc.</a:t>
            </a:r>
            <a:endParaRPr sz="1800"/>
          </a:p>
          <a:p>
            <a:pPr indent="-342900" lvl="0" marL="457200" marR="0" rtl="0" algn="l">
              <a:lnSpc>
                <a:spcPct val="115000"/>
              </a:lnSpc>
              <a:spcBef>
                <a:spcPts val="0"/>
              </a:spcBef>
              <a:spcAft>
                <a:spcPts val="0"/>
              </a:spcAft>
              <a:buSzPts val="1800"/>
              <a:buChar char="▰"/>
            </a:pPr>
            <a:r>
              <a:rPr lang="en" sz="1800"/>
              <a:t>Connects to your circuit via different pins</a:t>
            </a:r>
            <a:endParaRPr sz="1800"/>
          </a:p>
          <a:p>
            <a:pPr indent="-342900" lvl="1" marL="914400" rtl="0" algn="l">
              <a:lnSpc>
                <a:spcPct val="115000"/>
              </a:lnSpc>
              <a:spcBef>
                <a:spcPts val="0"/>
              </a:spcBef>
              <a:spcAft>
                <a:spcPts val="0"/>
              </a:spcAft>
              <a:buClr>
                <a:srgbClr val="FF0000"/>
              </a:buClr>
              <a:buSzPts val="1800"/>
              <a:buChar char="▰"/>
            </a:pPr>
            <a:r>
              <a:rPr b="1" lang="en" sz="1800">
                <a:solidFill>
                  <a:srgbClr val="FF0000"/>
                </a:solidFill>
              </a:rPr>
              <a:t>Analog INPUT pin</a:t>
            </a:r>
            <a:r>
              <a:rPr b="1" lang="en" sz="1800">
                <a:solidFill>
                  <a:srgbClr val="FF0000"/>
                </a:solidFill>
                <a:extLst>
                  <a:ext uri="http://customooxmlschemas.google.com/">
                    <go:slidesCustomData xmlns:go="http://customooxmlschemas.google.com/" textRoundtripDataId="0"/>
                  </a:ext>
                </a:extLst>
              </a:rPr>
              <a:t>s</a:t>
            </a:r>
            <a:endParaRPr sz="1800">
              <a:solidFill>
                <a:srgbClr val="FF0000"/>
              </a:solidFill>
            </a:endParaRPr>
          </a:p>
          <a:p>
            <a:pPr indent="-342900" lvl="1" marL="914400" rtl="0" algn="l">
              <a:lnSpc>
                <a:spcPct val="115000"/>
              </a:lnSpc>
              <a:spcBef>
                <a:spcPts val="0"/>
              </a:spcBef>
              <a:spcAft>
                <a:spcPts val="0"/>
              </a:spcAft>
              <a:buClr>
                <a:srgbClr val="0000FF"/>
              </a:buClr>
              <a:buSzPts val="1800"/>
              <a:buChar char="▰"/>
            </a:pPr>
            <a:r>
              <a:rPr b="1" lang="en" sz="1800">
                <a:solidFill>
                  <a:srgbClr val="0000FF"/>
                </a:solidFill>
              </a:rPr>
              <a:t>Digital INPUT/OUTPUT pins</a:t>
            </a:r>
            <a:endParaRPr sz="1800">
              <a:solidFill>
                <a:srgbClr val="0000FF"/>
              </a:solidFill>
            </a:endParaRPr>
          </a:p>
          <a:p>
            <a:pPr indent="-342900" lvl="1" marL="914400" rtl="0" algn="l">
              <a:lnSpc>
                <a:spcPct val="115000"/>
              </a:lnSpc>
              <a:spcBef>
                <a:spcPts val="0"/>
              </a:spcBef>
              <a:spcAft>
                <a:spcPts val="0"/>
              </a:spcAft>
              <a:buClr>
                <a:srgbClr val="9E9E9E"/>
              </a:buClr>
              <a:buSzPts val="1800"/>
              <a:buChar char="▰"/>
            </a:pPr>
            <a:r>
              <a:rPr b="1" lang="en" sz="1800">
                <a:solidFill>
                  <a:srgbClr val="9900FF"/>
                </a:solidFill>
              </a:rPr>
              <a:t>Digital PWM OUTPUT Pins </a:t>
            </a:r>
            <a:r>
              <a:rPr b="1" lang="en" sz="1800">
                <a:solidFill>
                  <a:srgbClr val="FF0000"/>
                </a:solidFill>
              </a:rPr>
              <a:t>(Analog OUTPUT)</a:t>
            </a:r>
            <a:endParaRPr sz="1800">
              <a:solidFill>
                <a:srgbClr val="FF0000"/>
              </a:solidFill>
            </a:endParaRPr>
          </a:p>
          <a:p>
            <a:pPr indent="-342900" lvl="0" marL="457200" marR="0" rtl="0" algn="l">
              <a:lnSpc>
                <a:spcPct val="115000"/>
              </a:lnSpc>
              <a:spcBef>
                <a:spcPts val="0"/>
              </a:spcBef>
              <a:spcAft>
                <a:spcPts val="0"/>
              </a:spcAft>
              <a:buSzPts val="1800"/>
              <a:buChar char="▰"/>
            </a:pPr>
            <a:r>
              <a:rPr lang="en" sz="1800"/>
              <a:t>Code (C++ in this case) controls hardware</a:t>
            </a:r>
            <a:endParaRPr sz="1800"/>
          </a:p>
        </p:txBody>
      </p:sp>
      <p:sp>
        <p:nvSpPr>
          <p:cNvPr id="197" name="Google Shape;197;geeb6cdd29d_0_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pic>
        <p:nvPicPr>
          <p:cNvPr id="198" name="Google Shape;198;geeb6cdd29d_0_0"/>
          <p:cNvPicPr preferRelativeResize="0"/>
          <p:nvPr/>
        </p:nvPicPr>
        <p:blipFill rotWithShape="1">
          <a:blip r:embed="rId4">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0"/>
              </a:srgbClr>
            </a:outerShdw>
          </a:effectLst>
        </p:spPr>
      </p:pic>
      <p:sp>
        <p:nvSpPr>
          <p:cNvPr id="199" name="Google Shape;199;geeb6cdd29d_0_0"/>
          <p:cNvSpPr txBox="1"/>
          <p:nvPr/>
        </p:nvSpPr>
        <p:spPr>
          <a:xfrm>
            <a:off x="7163913" y="949875"/>
            <a:ext cx="1761300" cy="75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Clr>
                <a:schemeClr val="dk1"/>
              </a:buClr>
              <a:buSzPts val="1100"/>
              <a:buFont typeface="Arial"/>
              <a:buNone/>
            </a:pPr>
            <a:r>
              <a:rPr b="1" i="0" lang="en" sz="1800" u="none" cap="none" strike="noStrike">
                <a:solidFill>
                  <a:srgbClr val="00001A"/>
                </a:solidFill>
                <a:latin typeface="Chivo"/>
                <a:ea typeface="Chivo"/>
                <a:cs typeface="Chivo"/>
                <a:sym typeface="Chivo"/>
              </a:rPr>
              <a:t>Arduino Nano</a:t>
            </a:r>
            <a:endParaRPr b="1" i="0" sz="1800" u="none" cap="none" strike="noStrike">
              <a:solidFill>
                <a:srgbClr val="000000"/>
              </a:solidFill>
              <a:latin typeface="Chivo"/>
              <a:ea typeface="Chivo"/>
              <a:cs typeface="Chivo"/>
              <a:sym typeface="Chivo"/>
            </a:endParaRPr>
          </a:p>
        </p:txBody>
      </p:sp>
      <p:sp>
        <p:nvSpPr>
          <p:cNvPr id="200" name="Google Shape;200;geeb6cdd29d_0_0"/>
          <p:cNvSpPr/>
          <p:nvPr/>
        </p:nvSpPr>
        <p:spPr>
          <a:xfrm>
            <a:off x="8452075" y="2501575"/>
            <a:ext cx="374700" cy="165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eeb6cdd29d_0_0"/>
          <p:cNvSpPr/>
          <p:nvPr/>
        </p:nvSpPr>
        <p:spPr>
          <a:xfrm>
            <a:off x="7335650" y="2501575"/>
            <a:ext cx="330000" cy="22257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p:txBody>
      </p:sp>
      <p:cxnSp>
        <p:nvCxnSpPr>
          <p:cNvPr id="202" name="Google Shape;202;geeb6cdd29d_0_0"/>
          <p:cNvCxnSpPr/>
          <p:nvPr/>
        </p:nvCxnSpPr>
        <p:spPr>
          <a:xfrm flipH="1">
            <a:off x="7079000" y="2810275"/>
            <a:ext cx="361800" cy="10500"/>
          </a:xfrm>
          <a:prstGeom prst="straightConnector1">
            <a:avLst/>
          </a:prstGeom>
          <a:noFill/>
          <a:ln cap="flat" cmpd="sng" w="28575">
            <a:solidFill>
              <a:srgbClr val="9900FF"/>
            </a:solidFill>
            <a:prstDash val="solid"/>
            <a:round/>
            <a:headEnd len="sm" w="sm" type="none"/>
            <a:tailEnd len="sm" w="sm" type="none"/>
          </a:ln>
        </p:spPr>
      </p:cxnSp>
      <p:cxnSp>
        <p:nvCxnSpPr>
          <p:cNvPr id="203" name="Google Shape;203;geeb6cdd29d_0_0"/>
          <p:cNvCxnSpPr/>
          <p:nvPr/>
        </p:nvCxnSpPr>
        <p:spPr>
          <a:xfrm flipH="1">
            <a:off x="7079000" y="3228800"/>
            <a:ext cx="361800" cy="10500"/>
          </a:xfrm>
          <a:prstGeom prst="straightConnector1">
            <a:avLst/>
          </a:prstGeom>
          <a:noFill/>
          <a:ln cap="flat" cmpd="sng" w="28575">
            <a:solidFill>
              <a:srgbClr val="9900FF"/>
            </a:solidFill>
            <a:prstDash val="solid"/>
            <a:round/>
            <a:headEnd len="sm" w="sm" type="none"/>
            <a:tailEnd len="sm" w="sm" type="none"/>
          </a:ln>
        </p:spPr>
      </p:cxnSp>
      <p:cxnSp>
        <p:nvCxnSpPr>
          <p:cNvPr id="204" name="Google Shape;204;geeb6cdd29d_0_0"/>
          <p:cNvCxnSpPr/>
          <p:nvPr/>
        </p:nvCxnSpPr>
        <p:spPr>
          <a:xfrm flipH="1">
            <a:off x="7079000" y="3409650"/>
            <a:ext cx="361800" cy="10500"/>
          </a:xfrm>
          <a:prstGeom prst="straightConnector1">
            <a:avLst/>
          </a:prstGeom>
          <a:noFill/>
          <a:ln cap="flat" cmpd="sng" w="28575">
            <a:solidFill>
              <a:srgbClr val="9900FF"/>
            </a:solidFill>
            <a:prstDash val="solid"/>
            <a:round/>
            <a:headEnd len="sm" w="sm" type="none"/>
            <a:tailEnd len="sm" w="sm" type="none"/>
          </a:ln>
        </p:spPr>
      </p:cxnSp>
      <p:cxnSp>
        <p:nvCxnSpPr>
          <p:cNvPr id="205" name="Google Shape;205;geeb6cdd29d_0_0"/>
          <p:cNvCxnSpPr/>
          <p:nvPr/>
        </p:nvCxnSpPr>
        <p:spPr>
          <a:xfrm flipH="1">
            <a:off x="7079000" y="4009025"/>
            <a:ext cx="361800" cy="10500"/>
          </a:xfrm>
          <a:prstGeom prst="straightConnector1">
            <a:avLst/>
          </a:prstGeom>
          <a:noFill/>
          <a:ln cap="flat" cmpd="sng" w="28575">
            <a:solidFill>
              <a:srgbClr val="9900FF"/>
            </a:solidFill>
            <a:prstDash val="solid"/>
            <a:round/>
            <a:headEnd len="sm" w="sm" type="none"/>
            <a:tailEnd len="sm" w="sm" type="none"/>
          </a:ln>
        </p:spPr>
      </p:cxnSp>
      <p:cxnSp>
        <p:nvCxnSpPr>
          <p:cNvPr id="206" name="Google Shape;206;geeb6cdd29d_0_0"/>
          <p:cNvCxnSpPr/>
          <p:nvPr/>
        </p:nvCxnSpPr>
        <p:spPr>
          <a:xfrm flipH="1">
            <a:off x="7079000" y="4228900"/>
            <a:ext cx="361800" cy="10500"/>
          </a:xfrm>
          <a:prstGeom prst="straightConnector1">
            <a:avLst/>
          </a:prstGeom>
          <a:noFill/>
          <a:ln cap="flat" cmpd="sng" w="28575">
            <a:solidFill>
              <a:srgbClr val="9900FF"/>
            </a:solidFill>
            <a:prstDash val="solid"/>
            <a:round/>
            <a:headEnd len="sm" w="sm" type="none"/>
            <a:tailEnd len="sm" w="sm" type="none"/>
          </a:ln>
        </p:spPr>
      </p:cxnSp>
      <p:cxnSp>
        <p:nvCxnSpPr>
          <p:cNvPr id="207" name="Google Shape;207;geeb6cdd29d_0_0"/>
          <p:cNvCxnSpPr/>
          <p:nvPr/>
        </p:nvCxnSpPr>
        <p:spPr>
          <a:xfrm flipH="1">
            <a:off x="7079000" y="4448775"/>
            <a:ext cx="361800" cy="10500"/>
          </a:xfrm>
          <a:prstGeom prst="straightConnector1">
            <a:avLst/>
          </a:prstGeom>
          <a:noFill/>
          <a:ln cap="flat" cmpd="sng" w="28575">
            <a:solidFill>
              <a:srgbClr val="9900FF"/>
            </a:solidFill>
            <a:prstDash val="solid"/>
            <a:round/>
            <a:headEnd len="sm" w="sm" type="none"/>
            <a:tailEnd len="sm" w="sm" type="none"/>
          </a:ln>
        </p:spPr>
      </p:cxnSp>
      <p:cxnSp>
        <p:nvCxnSpPr>
          <p:cNvPr id="208" name="Google Shape;208;geeb6cdd29d_0_0"/>
          <p:cNvCxnSpPr/>
          <p:nvPr/>
        </p:nvCxnSpPr>
        <p:spPr>
          <a:xfrm>
            <a:off x="7068225" y="2820900"/>
            <a:ext cx="21300" cy="1703100"/>
          </a:xfrm>
          <a:prstGeom prst="straightConnector1">
            <a:avLst/>
          </a:prstGeom>
          <a:noFill/>
          <a:ln cap="flat" cmpd="sng" w="28575">
            <a:solidFill>
              <a:srgbClr val="9900FF"/>
            </a:solidFill>
            <a:prstDash val="solid"/>
            <a:round/>
            <a:headEnd len="sm" w="sm" type="none"/>
            <a:tailEnd len="sm" w="sm" type="none"/>
          </a:ln>
        </p:spPr>
      </p:cxnSp>
      <p:sp>
        <p:nvSpPr>
          <p:cNvPr id="209" name="Google Shape;209;geeb6cdd29d_0_0"/>
          <p:cNvSpPr/>
          <p:nvPr/>
        </p:nvSpPr>
        <p:spPr>
          <a:xfrm>
            <a:off x="623825" y="3497200"/>
            <a:ext cx="5716200" cy="1176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eeb6cdd29d_0_150"/>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pic>
        <p:nvPicPr>
          <p:cNvPr id="215" name="Google Shape;215;geeb6cdd29d_0_150"/>
          <p:cNvPicPr preferRelativeResize="0"/>
          <p:nvPr/>
        </p:nvPicPr>
        <p:blipFill rotWithShape="1">
          <a:blip r:embed="rId3">
            <a:alphaModFix/>
          </a:blip>
          <a:srcRect b="0" l="0" r="0" t="0"/>
          <a:stretch/>
        </p:blipFill>
        <p:spPr>
          <a:xfrm>
            <a:off x="1040100" y="152400"/>
            <a:ext cx="7063797" cy="4838701"/>
          </a:xfrm>
          <a:prstGeom prst="rect">
            <a:avLst/>
          </a:prstGeom>
          <a:noFill/>
          <a:ln>
            <a:noFill/>
          </a:ln>
        </p:spPr>
      </p:pic>
      <p:sp>
        <p:nvSpPr>
          <p:cNvPr id="216" name="Google Shape;216;geeb6cdd29d_0_150"/>
          <p:cNvSpPr/>
          <p:nvPr/>
        </p:nvSpPr>
        <p:spPr>
          <a:xfrm>
            <a:off x="7123525" y="2071050"/>
            <a:ext cx="481500" cy="24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eeb6cdd29d_0_150"/>
          <p:cNvSpPr/>
          <p:nvPr/>
        </p:nvSpPr>
        <p:spPr>
          <a:xfrm>
            <a:off x="7123525" y="2473775"/>
            <a:ext cx="694200" cy="11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eeb6cdd29d_0_150"/>
          <p:cNvSpPr/>
          <p:nvPr/>
        </p:nvSpPr>
        <p:spPr>
          <a:xfrm>
            <a:off x="7123525" y="3377225"/>
            <a:ext cx="694200" cy="11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eeb6cdd29d_0_150"/>
          <p:cNvSpPr txBox="1"/>
          <p:nvPr/>
        </p:nvSpPr>
        <p:spPr>
          <a:xfrm>
            <a:off x="570025" y="3595450"/>
            <a:ext cx="2377200" cy="12246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hivo"/>
                <a:ea typeface="Chivo"/>
                <a:cs typeface="Chivo"/>
                <a:sym typeface="Chivo"/>
              </a:rPr>
              <a:t>The </a:t>
            </a:r>
            <a:r>
              <a:rPr b="1" lang="en">
                <a:latin typeface="Chivo"/>
                <a:ea typeface="Chivo"/>
                <a:cs typeface="Chivo"/>
                <a:sym typeface="Chivo"/>
              </a:rPr>
              <a:t>numbers/names</a:t>
            </a:r>
            <a:r>
              <a:rPr b="0" i="0" lang="en" sz="1400" u="none" cap="none" strike="noStrike">
                <a:solidFill>
                  <a:srgbClr val="000000"/>
                </a:solidFill>
                <a:latin typeface="Chivo"/>
                <a:ea typeface="Chivo"/>
                <a:cs typeface="Chivo"/>
                <a:sym typeface="Chivo"/>
              </a:rPr>
              <a:t> </a:t>
            </a:r>
            <a:r>
              <a:rPr lang="en">
                <a:latin typeface="Chivo"/>
                <a:ea typeface="Chivo"/>
                <a:cs typeface="Chivo"/>
                <a:sym typeface="Chivo"/>
              </a:rPr>
              <a:t>in </a:t>
            </a:r>
            <a:r>
              <a:rPr lang="en">
                <a:solidFill>
                  <a:schemeClr val="lt1"/>
                </a:solidFill>
                <a:highlight>
                  <a:srgbClr val="674EA7"/>
                </a:highlight>
                <a:latin typeface="Chivo"/>
                <a:ea typeface="Chivo"/>
                <a:cs typeface="Chivo"/>
                <a:sym typeface="Chivo"/>
              </a:rPr>
              <a:t>purple</a:t>
            </a:r>
            <a:r>
              <a:rPr lang="en">
                <a:latin typeface="Chivo"/>
                <a:ea typeface="Chivo"/>
                <a:cs typeface="Chivo"/>
                <a:sym typeface="Chivo"/>
              </a:rPr>
              <a:t>/</a:t>
            </a:r>
            <a:r>
              <a:rPr lang="en">
                <a:solidFill>
                  <a:schemeClr val="lt1"/>
                </a:solidFill>
                <a:highlight>
                  <a:srgbClr val="38761D"/>
                </a:highlight>
                <a:latin typeface="Chivo"/>
                <a:ea typeface="Chivo"/>
                <a:cs typeface="Chivo"/>
                <a:sym typeface="Chivo"/>
              </a:rPr>
              <a:t>dark green</a:t>
            </a:r>
            <a:r>
              <a:rPr b="0" i="0" lang="en" sz="1400" u="none" cap="none" strike="noStrike">
                <a:solidFill>
                  <a:srgbClr val="000000"/>
                </a:solidFill>
                <a:latin typeface="Chivo"/>
                <a:ea typeface="Chivo"/>
                <a:cs typeface="Chivo"/>
                <a:sym typeface="Chivo"/>
              </a:rPr>
              <a:t> are recognized by the Arduino programming software. </a:t>
            </a:r>
            <a:r>
              <a:rPr b="1" i="0" lang="en" sz="1400" u="none" cap="none" strike="noStrike">
                <a:solidFill>
                  <a:srgbClr val="000000"/>
                </a:solidFill>
                <a:latin typeface="Chivo"/>
                <a:ea typeface="Chivo"/>
                <a:cs typeface="Chivo"/>
                <a:sym typeface="Chivo"/>
              </a:rPr>
              <a:t>We will need this!</a:t>
            </a:r>
            <a:endParaRPr b="1" i="0" sz="1400" u="none" cap="none" strike="noStrike">
              <a:solidFill>
                <a:srgbClr val="000000"/>
              </a:solidFill>
              <a:latin typeface="Chivo"/>
              <a:ea typeface="Chivo"/>
              <a:cs typeface="Chivo"/>
              <a:sym typeface="Chivo"/>
            </a:endParaRPr>
          </a:p>
        </p:txBody>
      </p:sp>
      <p:sp>
        <p:nvSpPr>
          <p:cNvPr id="220" name="Google Shape;220;geeb6cdd29d_0_150"/>
          <p:cNvSpPr txBox="1"/>
          <p:nvPr/>
        </p:nvSpPr>
        <p:spPr>
          <a:xfrm>
            <a:off x="6952825" y="1201425"/>
            <a:ext cx="2002800" cy="6372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hivo"/>
                <a:ea typeface="Chivo"/>
                <a:cs typeface="Chivo"/>
                <a:sym typeface="Chivo"/>
              </a:rPr>
              <a:t>For now, we’ll focus only on these pins:</a:t>
            </a:r>
            <a:endParaRPr b="0" i="0" sz="1400" u="none" cap="none" strike="noStrike">
              <a:solidFill>
                <a:srgbClr val="000000"/>
              </a:solidFill>
              <a:latin typeface="Chivo"/>
              <a:ea typeface="Chivo"/>
              <a:cs typeface="Chivo"/>
              <a:sym typeface="Chivo"/>
            </a:endParaRPr>
          </a:p>
        </p:txBody>
      </p:sp>
      <p:cxnSp>
        <p:nvCxnSpPr>
          <p:cNvPr id="221" name="Google Shape;221;geeb6cdd29d_0_150"/>
          <p:cNvCxnSpPr/>
          <p:nvPr/>
        </p:nvCxnSpPr>
        <p:spPr>
          <a:xfrm>
            <a:off x="8557325" y="1827275"/>
            <a:ext cx="45600" cy="1604400"/>
          </a:xfrm>
          <a:prstGeom prst="straightConnector1">
            <a:avLst/>
          </a:prstGeom>
          <a:noFill/>
          <a:ln cap="flat" cmpd="sng" w="9525">
            <a:solidFill>
              <a:schemeClr val="dk2"/>
            </a:solidFill>
            <a:prstDash val="solid"/>
            <a:round/>
            <a:headEnd len="sm" w="sm" type="none"/>
            <a:tailEnd len="sm" w="sm" type="none"/>
          </a:ln>
        </p:spPr>
      </p:cxnSp>
      <p:cxnSp>
        <p:nvCxnSpPr>
          <p:cNvPr id="222" name="Google Shape;222;geeb6cdd29d_0_150"/>
          <p:cNvCxnSpPr>
            <a:endCxn id="217" idx="3"/>
          </p:cNvCxnSpPr>
          <p:nvPr/>
        </p:nvCxnSpPr>
        <p:spPr>
          <a:xfrm flipH="1">
            <a:off x="7817725" y="2521475"/>
            <a:ext cx="750900" cy="10200"/>
          </a:xfrm>
          <a:prstGeom prst="straightConnector1">
            <a:avLst/>
          </a:prstGeom>
          <a:noFill/>
          <a:ln cap="flat" cmpd="sng" w="9525">
            <a:solidFill>
              <a:schemeClr val="dk2"/>
            </a:solidFill>
            <a:prstDash val="solid"/>
            <a:round/>
            <a:headEnd len="sm" w="sm" type="none"/>
            <a:tailEnd len="med" w="med" type="triangle"/>
          </a:ln>
        </p:spPr>
      </p:cxnSp>
      <p:cxnSp>
        <p:nvCxnSpPr>
          <p:cNvPr id="223" name="Google Shape;223;geeb6cdd29d_0_150"/>
          <p:cNvCxnSpPr>
            <a:endCxn id="216" idx="3"/>
          </p:cNvCxnSpPr>
          <p:nvPr/>
        </p:nvCxnSpPr>
        <p:spPr>
          <a:xfrm flipH="1">
            <a:off x="7605025" y="2175000"/>
            <a:ext cx="963600" cy="18600"/>
          </a:xfrm>
          <a:prstGeom prst="straightConnector1">
            <a:avLst/>
          </a:prstGeom>
          <a:noFill/>
          <a:ln cap="flat" cmpd="sng" w="9525">
            <a:solidFill>
              <a:schemeClr val="dk2"/>
            </a:solidFill>
            <a:prstDash val="solid"/>
            <a:round/>
            <a:headEnd len="sm" w="sm" type="none"/>
            <a:tailEnd len="med" w="med" type="triangle"/>
          </a:ln>
        </p:spPr>
      </p:cxnSp>
      <p:cxnSp>
        <p:nvCxnSpPr>
          <p:cNvPr id="224" name="Google Shape;224;geeb6cdd29d_0_150"/>
          <p:cNvCxnSpPr>
            <a:endCxn id="218" idx="3"/>
          </p:cNvCxnSpPr>
          <p:nvPr/>
        </p:nvCxnSpPr>
        <p:spPr>
          <a:xfrm flipH="1">
            <a:off x="7817725" y="3420425"/>
            <a:ext cx="773700" cy="14700"/>
          </a:xfrm>
          <a:prstGeom prst="straightConnector1">
            <a:avLst/>
          </a:prstGeom>
          <a:noFill/>
          <a:ln cap="flat" cmpd="sng" w="9525">
            <a:solidFill>
              <a:schemeClr val="dk2"/>
            </a:solidFill>
            <a:prstDash val="solid"/>
            <a:round/>
            <a:headEnd len="sm" w="sm" type="none"/>
            <a:tailEnd len="med" w="med" type="triangle"/>
          </a:ln>
        </p:spPr>
      </p:cxnSp>
      <p:cxnSp>
        <p:nvCxnSpPr>
          <p:cNvPr id="225" name="Google Shape;225;geeb6cdd29d_0_150"/>
          <p:cNvCxnSpPr/>
          <p:nvPr/>
        </p:nvCxnSpPr>
        <p:spPr>
          <a:xfrm flipH="1" rot="10800000">
            <a:off x="633200" y="2834750"/>
            <a:ext cx="574800" cy="1052100"/>
          </a:xfrm>
          <a:prstGeom prst="straightConnector1">
            <a:avLst/>
          </a:prstGeom>
          <a:noFill/>
          <a:ln cap="flat" cmpd="sng" w="19050">
            <a:solidFill>
              <a:schemeClr val="dk2"/>
            </a:solidFill>
            <a:prstDash val="solid"/>
            <a:round/>
            <a:headEnd len="sm" w="sm" type="none"/>
            <a:tailEnd len="med" w="med" type="triangle"/>
          </a:ln>
        </p:spPr>
      </p:cxnSp>
      <p:cxnSp>
        <p:nvCxnSpPr>
          <p:cNvPr id="226" name="Google Shape;226;geeb6cdd29d_0_150"/>
          <p:cNvCxnSpPr/>
          <p:nvPr/>
        </p:nvCxnSpPr>
        <p:spPr>
          <a:xfrm flipH="1" rot="10800000">
            <a:off x="2279500" y="3019800"/>
            <a:ext cx="4335000" cy="92550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9"/>
          <p:cNvSpPr txBox="1"/>
          <p:nvPr>
            <p:ph type="title"/>
          </p:nvPr>
        </p:nvSpPr>
        <p:spPr>
          <a:xfrm>
            <a:off x="457200" y="-100"/>
            <a:ext cx="5486400" cy="1814400"/>
          </a:xfrm>
          <a:prstGeom prst="rect">
            <a:avLst/>
          </a:prstGeom>
          <a:noFill/>
          <a:ln>
            <a:noFill/>
          </a:ln>
          <a:effectLst>
            <a:outerShdw blurRad="28575" rotWithShape="0" algn="bl" dir="5400000" dist="9525">
              <a:srgbClr val="00001A">
                <a:alpha val="14509"/>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200"/>
              <a:buNone/>
            </a:pPr>
            <a:r>
              <a:rPr lang="en"/>
              <a:t>Reading from/Writing to Digital pins</a:t>
            </a:r>
            <a:endParaRPr/>
          </a:p>
        </p:txBody>
      </p:sp>
      <p:sp>
        <p:nvSpPr>
          <p:cNvPr id="232" name="Google Shape;232;p9"/>
          <p:cNvSpPr txBox="1"/>
          <p:nvPr>
            <p:ph idx="1" type="body"/>
          </p:nvPr>
        </p:nvSpPr>
        <p:spPr>
          <a:xfrm>
            <a:off x="1672725" y="2271500"/>
            <a:ext cx="7241700" cy="1545000"/>
          </a:xfrm>
          <a:prstGeom prst="rect">
            <a:avLst/>
          </a:prstGeom>
          <a:noFill/>
          <a:ln>
            <a:noFill/>
          </a:ln>
        </p:spPr>
        <p:txBody>
          <a:bodyPr anchorCtr="0" anchor="t" bIns="0" lIns="0" spcFirstLastPara="1" rIns="0" wrap="square" tIns="0">
            <a:noAutofit/>
          </a:bodyPr>
          <a:lstStyle/>
          <a:p>
            <a:pPr indent="-336550" lvl="0" marL="457200" rtl="0" algn="l">
              <a:lnSpc>
                <a:spcPct val="115000"/>
              </a:lnSpc>
              <a:spcBef>
                <a:spcPts val="600"/>
              </a:spcBef>
              <a:spcAft>
                <a:spcPts val="0"/>
              </a:spcAft>
              <a:buSzPts val="1700"/>
              <a:buChar char="▰"/>
            </a:pPr>
            <a:r>
              <a:rPr b="1" lang="en" sz="1700"/>
              <a:t>digitalRead(pin#)</a:t>
            </a:r>
            <a:r>
              <a:rPr lang="en" sz="1700"/>
              <a:t>: reads voltage at pin, returning HIGH or LOW </a:t>
            </a:r>
            <a:endParaRPr sz="1700"/>
          </a:p>
          <a:p>
            <a:pPr indent="-336550" lvl="0" marL="457200" rtl="0" algn="l">
              <a:lnSpc>
                <a:spcPct val="115000"/>
              </a:lnSpc>
              <a:spcBef>
                <a:spcPts val="1000"/>
              </a:spcBef>
              <a:spcAft>
                <a:spcPts val="0"/>
              </a:spcAft>
              <a:buSzPts val="1700"/>
              <a:buChar char="▰"/>
            </a:pPr>
            <a:r>
              <a:rPr b="1" lang="en" sz="1700"/>
              <a:t>digitalWrite(pin#, [HIGH/LOW]</a:t>
            </a:r>
            <a:r>
              <a:rPr lang="en" sz="1700"/>
              <a:t>): sets voltage on pin to either    HIGH (5V) or LOW (0V)</a:t>
            </a:r>
            <a:endParaRPr sz="1700"/>
          </a:p>
          <a:p>
            <a:pPr indent="-336550" lvl="1" marL="914400" rtl="0" algn="l">
              <a:lnSpc>
                <a:spcPct val="115000"/>
              </a:lnSpc>
              <a:spcBef>
                <a:spcPts val="0"/>
              </a:spcBef>
              <a:spcAft>
                <a:spcPts val="0"/>
              </a:spcAft>
              <a:buSzPts val="1700"/>
              <a:buChar char="▰"/>
            </a:pPr>
            <a:r>
              <a:rPr lang="en" sz="1700"/>
              <a:t>Example use case: Light switch (Either MAX brightness or MIN brightness)</a:t>
            </a:r>
            <a:endParaRPr sz="1700"/>
          </a:p>
          <a:p>
            <a:pPr indent="0" lvl="0" marL="457200" marR="0" rtl="0" algn="l">
              <a:lnSpc>
                <a:spcPct val="115000"/>
              </a:lnSpc>
              <a:spcBef>
                <a:spcPts val="600"/>
              </a:spcBef>
              <a:spcAft>
                <a:spcPts val="0"/>
              </a:spcAft>
              <a:buSzPts val="2400"/>
              <a:buNone/>
            </a:pPr>
            <a:r>
              <a:t/>
            </a:r>
            <a:endParaRPr sz="1700"/>
          </a:p>
        </p:txBody>
      </p:sp>
      <p:sp>
        <p:nvSpPr>
          <p:cNvPr id="233" name="Google Shape;233;p9"/>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234" name="Google Shape;234;p9"/>
          <p:cNvPicPr preferRelativeResize="0"/>
          <p:nvPr/>
        </p:nvPicPr>
        <p:blipFill rotWithShape="1">
          <a:blip r:embed="rId3">
            <a:alphaModFix/>
          </a:blip>
          <a:srcRect b="0" l="0" r="0" t="0"/>
          <a:stretch/>
        </p:blipFill>
        <p:spPr>
          <a:xfrm>
            <a:off x="184551" y="2332597"/>
            <a:ext cx="1545075" cy="1545103"/>
          </a:xfrm>
          <a:prstGeom prst="rect">
            <a:avLst/>
          </a:prstGeom>
          <a:noFill/>
          <a:ln>
            <a:noFill/>
          </a:ln>
        </p:spPr>
      </p:pic>
      <p:sp>
        <p:nvSpPr>
          <p:cNvPr id="235" name="Google Shape;235;p9"/>
          <p:cNvSpPr txBox="1"/>
          <p:nvPr/>
        </p:nvSpPr>
        <p:spPr>
          <a:xfrm>
            <a:off x="580400" y="2347700"/>
            <a:ext cx="1001400" cy="245100"/>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hivo"/>
                <a:ea typeface="Chivo"/>
                <a:cs typeface="Chivo"/>
                <a:sym typeface="Chivo"/>
              </a:rPr>
              <a:t>Digital</a:t>
            </a:r>
            <a:endParaRPr b="0" i="0" sz="1400" u="none" cap="none" strike="noStrike">
              <a:solidFill>
                <a:srgbClr val="FFFFFF"/>
              </a:solidFill>
              <a:latin typeface="Chivo"/>
              <a:ea typeface="Chivo"/>
              <a:cs typeface="Chivo"/>
              <a:sym typeface="Chivo"/>
            </a:endParaRPr>
          </a:p>
        </p:txBody>
      </p:sp>
      <p:pic>
        <p:nvPicPr>
          <p:cNvPr id="236" name="Google Shape;236;p9"/>
          <p:cNvPicPr preferRelativeResize="0"/>
          <p:nvPr/>
        </p:nvPicPr>
        <p:blipFill rotWithShape="1">
          <a:blip r:embed="rId4">
            <a:alphaModFix/>
          </a:blip>
          <a:srcRect b="0" l="0" r="0" t="0"/>
          <a:stretch/>
        </p:blipFill>
        <p:spPr>
          <a:xfrm>
            <a:off x="7724250" y="-100"/>
            <a:ext cx="1419750" cy="622150"/>
          </a:xfrm>
          <a:prstGeom prst="rect">
            <a:avLst/>
          </a:prstGeom>
          <a:noFill/>
          <a:ln>
            <a:noFill/>
          </a:ln>
          <a:effectLst>
            <a:outerShdw blurRad="57150" rotWithShape="0" algn="bl" dir="5400000" dist="19050">
              <a:srgbClr val="000000">
                <a:alpha val="49411"/>
              </a:srgbClr>
            </a:outerShdw>
          </a:effectLst>
        </p:spPr>
      </p:pic>
      <p:sp>
        <p:nvSpPr>
          <p:cNvPr id="237" name="Google Shape;237;p9"/>
          <p:cNvSpPr txBox="1"/>
          <p:nvPr/>
        </p:nvSpPr>
        <p:spPr>
          <a:xfrm>
            <a:off x="1729625" y="4019325"/>
            <a:ext cx="6736200" cy="46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hivo"/>
                <a:ea typeface="Chivo"/>
                <a:cs typeface="Chivo"/>
                <a:sym typeface="Chivo"/>
              </a:rPr>
              <a:t>*</a:t>
            </a:r>
            <a:r>
              <a:rPr b="0" i="0" lang="en" sz="1400" u="none" cap="none" strike="noStrike">
                <a:solidFill>
                  <a:srgbClr val="000000"/>
                </a:solidFill>
                <a:latin typeface="Chivo"/>
                <a:ea typeface="Chivo"/>
                <a:cs typeface="Chivo"/>
                <a:sym typeface="Chivo"/>
              </a:rPr>
              <a:t>Common newbie mistake: </a:t>
            </a:r>
            <a:r>
              <a:rPr b="1" i="0" lang="en" sz="1400" u="none" cap="none" strike="noStrike">
                <a:solidFill>
                  <a:srgbClr val="000000"/>
                </a:solidFill>
                <a:latin typeface="Chivo"/>
                <a:ea typeface="Chivo"/>
                <a:cs typeface="Chivo"/>
                <a:sym typeface="Chivo"/>
              </a:rPr>
              <a:t>make sure you pinMode!</a:t>
            </a:r>
            <a:endParaRPr b="1" i="0" sz="1400" u="none" cap="none" strike="noStrike">
              <a:solidFill>
                <a:srgbClr val="000000"/>
              </a:solidFill>
              <a:latin typeface="Chivo"/>
              <a:ea typeface="Chivo"/>
              <a:cs typeface="Chivo"/>
              <a:sym typeface="Chivo"/>
            </a:endParaRPr>
          </a:p>
        </p:txBody>
      </p:sp>
    </p:spTree>
  </p:cSld>
  <p:clrMapOvr>
    <a:masterClrMapping/>
  </p:clrMapOvr>
</p:sld>
</file>

<file path=ppt/theme/theme1.xml><?xml version="1.0" encoding="utf-8"?>
<a:theme xmlns:a="http://schemas.openxmlformats.org/drawingml/2006/main" xmlns:r="http://schemas.openxmlformats.org/officeDocument/2006/relationships" name="Macmorri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